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Ubuntu"/>
      <p:regular r:id="rId8"/>
      <p:bold r:id="rId9"/>
      <p:italic r:id="rId10"/>
      <p:boldItalic r:id="rId11"/>
    </p:embeddedFont>
    <p:embeddedFont>
      <p:font typeface="Viga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5E4A183-DB00-4DA7-ACE4-F71A36327071}">
  <a:tblStyle styleId="{A5E4A183-DB00-4DA7-ACE4-F71A363270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boldItalic.fntdata"/><Relationship Id="rId10" Type="http://schemas.openxmlformats.org/officeDocument/2006/relationships/font" Target="fonts/Ubuntu-italic.fntdata"/><Relationship Id="rId12" Type="http://schemas.openxmlformats.org/officeDocument/2006/relationships/font" Target="fonts/Vig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Ubuntu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Ubuntu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c1a00ede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c1a00ede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hyperlink" Target="https://pixabay.com/fr/vectors/coeur-l-amour-merci-romance-red-296983/" TargetMode="External"/><Relationship Id="rId13" Type="http://schemas.openxmlformats.org/officeDocument/2006/relationships/image" Target="../media/image1.png"/><Relationship Id="rId1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hyperlink" Target="https://view.genial.ly/605210354000e10d3eebbdc9/vertical-infographic-balado-petits" TargetMode="External"/><Relationship Id="rId9" Type="http://schemas.openxmlformats.org/officeDocument/2006/relationships/image" Target="../media/image2.png"/><Relationship Id="rId14" Type="http://schemas.openxmlformats.org/officeDocument/2006/relationships/image" Target="../media/image4.png"/><Relationship Id="rId5" Type="http://schemas.openxmlformats.org/officeDocument/2006/relationships/hyperlink" Target="https://view.genial.ly/605210354000e10d3eebbdc9/vertical-infographic-balado-petits" TargetMode="External"/><Relationship Id="rId6" Type="http://schemas.openxmlformats.org/officeDocument/2006/relationships/hyperlink" Target="https://publicdomainvectors.org/fr/gratuitement-des-vecteurs/Cerveau-avec-des-pilules-color%C3%A9es/80704.html" TargetMode="External"/><Relationship Id="rId7" Type="http://schemas.openxmlformats.org/officeDocument/2006/relationships/image" Target="../media/image7.png"/><Relationship Id="rId8" Type="http://schemas.openxmlformats.org/officeDocument/2006/relationships/hyperlink" Target="https://commons.wikimedia.org/wiki/File:00-Oreille-ear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09300" y="68075"/>
            <a:ext cx="8998500" cy="5018700"/>
          </a:xfrm>
          <a:prstGeom prst="rect">
            <a:avLst/>
          </a:prstGeom>
          <a:noFill/>
          <a:ln cap="flat" cmpd="sng" w="9525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83725" y="114550"/>
            <a:ext cx="10477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43775" y="158850"/>
            <a:ext cx="8463900" cy="16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-CA">
                <a:solidFill>
                  <a:schemeClr val="dk1"/>
                </a:solidFill>
                <a:latin typeface="Viga"/>
                <a:ea typeface="Viga"/>
                <a:cs typeface="Viga"/>
                <a:sym typeface="Viga"/>
              </a:rPr>
              <a:t>Prise de notes</a:t>
            </a:r>
            <a:endParaRPr b="1">
              <a:solidFill>
                <a:schemeClr val="dk1"/>
              </a:solidFill>
              <a:latin typeface="Viga"/>
              <a:ea typeface="Viga"/>
              <a:cs typeface="Viga"/>
              <a:sym typeface="Viga"/>
            </a:endParaRPr>
          </a:p>
          <a:p>
            <a:pPr indent="0" lvl="0" marL="0" rtl="0" algn="ctr">
              <a:lnSpc>
                <a:spcPct val="15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-CA" sz="1350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Je vous propose de choisir et d’écouter un ou plusieurs</a:t>
            </a:r>
            <a:r>
              <a:rPr lang="fr-CA" sz="1350">
                <a:solidFill>
                  <a:schemeClr val="hlink"/>
                </a:solidFill>
                <a:uFill>
                  <a:noFill/>
                </a:uFill>
                <a:latin typeface="Ubuntu"/>
                <a:ea typeface="Ubuntu"/>
                <a:cs typeface="Ubuntu"/>
                <a:sym typeface="Ubuntu"/>
                <a:hlinkClick r:id="rId4"/>
              </a:rPr>
              <a:t> </a:t>
            </a:r>
            <a:r>
              <a:rPr b="1" lang="fr-CA" sz="1350" u="sng">
                <a:solidFill>
                  <a:schemeClr val="hlink"/>
                </a:solidFill>
                <a:latin typeface="Ubuntu"/>
                <a:ea typeface="Ubuntu"/>
                <a:cs typeface="Ubuntu"/>
                <a:sym typeface="Ubuntu"/>
                <a:hlinkClick r:id="rId5"/>
              </a:rPr>
              <a:t>balados</a:t>
            </a:r>
            <a:r>
              <a:rPr b="1" lang="fr-CA" sz="1350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 avec vos élèves.</a:t>
            </a:r>
            <a:endParaRPr b="1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-CA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Avant l'écoute</a:t>
            </a:r>
            <a:endParaRPr b="1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Quelle est ton intention d'écoute? : </a:t>
            </a:r>
            <a:r>
              <a:rPr lang="fr-CA" sz="800">
                <a:solidFill>
                  <a:srgbClr val="666666"/>
                </a:solidFill>
                <a:latin typeface="Ubuntu"/>
                <a:ea typeface="Ubuntu"/>
                <a:cs typeface="Ubuntu"/>
                <a:sym typeface="Ubuntu"/>
              </a:rPr>
              <a:t>Réponse :</a:t>
            </a:r>
            <a:r>
              <a:rPr lang="fr-CA" sz="900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fr-CA" sz="1000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120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b="1" lang="fr-CA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Pendant l'écoute</a:t>
            </a:r>
            <a:endParaRPr sz="120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332825" y="1784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{A5E4A183-DB00-4DA7-ACE4-F71A36327071}</a:tableStyleId>
              </a:tblPr>
              <a:tblGrid>
                <a:gridCol w="2786150"/>
                <a:gridCol w="2786150"/>
                <a:gridCol w="2786150"/>
              </a:tblGrid>
              <a:tr h="566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fr-CA">
                          <a:solidFill>
                            <a:schemeClr val="dk1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Ce que j'imagine...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fr-CA">
                          <a:solidFill>
                            <a:schemeClr val="dk1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Ce que j'entends...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fr-CA">
                          <a:solidFill>
                            <a:schemeClr val="dk1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Ce que je ressens...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1287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8" name="Google Shape;58;p13"/>
          <p:cNvSpPr txBox="1"/>
          <p:nvPr/>
        </p:nvSpPr>
        <p:spPr>
          <a:xfrm>
            <a:off x="643775" y="3914475"/>
            <a:ext cx="84639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Après l'écoute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Que retiens-tu? Qu'as-tu appris?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>
                <a:solidFill>
                  <a:srgbClr val="666666"/>
                </a:solidFill>
                <a:latin typeface="Ubuntu"/>
                <a:ea typeface="Ubuntu"/>
                <a:cs typeface="Ubuntu"/>
                <a:sym typeface="Ubuntu"/>
              </a:rPr>
              <a:t>Réponse :</a:t>
            </a:r>
            <a:r>
              <a:rPr lang="fr-CA" sz="900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fr-CA" sz="1000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1000">
              <a:solidFill>
                <a:srgbClr val="434343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800">
                <a:solidFill>
                  <a:srgbClr val="666666"/>
                </a:solidFill>
                <a:latin typeface="Ubuntu"/>
                <a:ea typeface="Ubuntu"/>
                <a:cs typeface="Ubuntu"/>
                <a:sym typeface="Ubuntu"/>
              </a:rPr>
              <a:t>Réponse :</a:t>
            </a:r>
            <a:r>
              <a:rPr lang="fr-CA" sz="900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fr-CA" sz="1000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1000">
              <a:solidFill>
                <a:srgbClr val="43434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59" name="Google Shape;59;p13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31150" y="2043675"/>
            <a:ext cx="361775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>
            <a:hlinkClick r:id="rId8"/>
          </p:cNvPr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390825" y="1989800"/>
            <a:ext cx="477701" cy="507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>
            <a:hlinkClick r:id="rId10"/>
          </p:cNvPr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266419" y="2043675"/>
            <a:ext cx="430214" cy="40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51863" y="837998"/>
            <a:ext cx="311623" cy="45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51875" y="1329748"/>
            <a:ext cx="430200" cy="413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99763" y="4154477"/>
            <a:ext cx="415815" cy="4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>
            <a:off x="2992925" y="4870500"/>
            <a:ext cx="29298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r-CA" sz="700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Service national du RÉCIT - Domaine des langues, Noël J. (2021). </a:t>
            </a:r>
            <a:endParaRPr sz="1000">
              <a:solidFill>
                <a:srgbClr val="43434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>
            <a:off x="3194625" y="1417513"/>
            <a:ext cx="5227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/>
          <p:nvPr/>
        </p:nvCxnSpPr>
        <p:spPr>
          <a:xfrm flipH="1" rot="10800000">
            <a:off x="719975" y="4554675"/>
            <a:ext cx="8191200" cy="2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 flipH="1" rot="10800000">
            <a:off x="719975" y="4783275"/>
            <a:ext cx="8191200" cy="2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