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NgZabfqPzKJEdnpK2s2teSNGr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QuattrocentoSans-bold.fntdata"/><Relationship Id="rId10" Type="http://schemas.openxmlformats.org/officeDocument/2006/relationships/slide" Target="slides/slide6.xml"/><Relationship Id="rId32" Type="http://schemas.openxmlformats.org/officeDocument/2006/relationships/font" Target="fonts/QuattrocentoSans-regular.fntdata"/><Relationship Id="rId13" Type="http://schemas.openxmlformats.org/officeDocument/2006/relationships/slide" Target="slides/slide9.xml"/><Relationship Id="rId35" Type="http://schemas.openxmlformats.org/officeDocument/2006/relationships/font" Target="fonts/QuattrocentoSans-boldItalic.fntdata"/><Relationship Id="rId12" Type="http://schemas.openxmlformats.org/officeDocument/2006/relationships/slide" Target="slides/slide8.xml"/><Relationship Id="rId34" Type="http://schemas.openxmlformats.org/officeDocument/2006/relationships/font" Target="fonts/Quattrocento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qu’ils débutent aujourd’hui l’apprentissage d’un nouveau contenu en orientation scolaire et professionnelle, c’est-à-dire, un COSP qui se nomme: Champs d’intérêt et aptitudes.</a:t>
            </a:r>
            <a:endParaRPr/>
          </a:p>
          <a:p>
            <a:pPr indent="0" lvl="0" marL="0" rtl="0" algn="l">
              <a:lnSpc>
                <a:spcPct val="100000"/>
              </a:lnSpc>
              <a:spcBef>
                <a:spcPts val="0"/>
              </a:spcBef>
              <a:spcAft>
                <a:spcPts val="0"/>
              </a:spcAft>
              <a:buSzPts val="1400"/>
              <a:buNone/>
            </a:pPr>
            <a:r>
              <a:rPr lang="en-US"/>
              <a:t>Ce COSP va se vivre en trois parties: aujourd’hui avec des activités de préparation, lors d’une rencontre virtuelle avec École en réseau et leur annoncer qu’un retour sera fait avec, après la rencontre en réseau, afin de s’assurer que l’apprentissage est intégré.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Nuage de mots. Demander aux élèves de répondre en écrivant des mots-clés.</a:t>
            </a:r>
            <a:endParaRPr/>
          </a:p>
        </p:txBody>
      </p:sp>
      <p:sp>
        <p:nvSpPr>
          <p:cNvPr id="215" name="Google Shape;21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 répondre en écrivant une ou deux phrases.</a:t>
            </a:r>
            <a:endParaRPr/>
          </a:p>
        </p:txBody>
      </p:sp>
      <p:sp>
        <p:nvSpPr>
          <p:cNvPr id="221" name="Google Shape;22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Sondage.</a:t>
            </a:r>
            <a:endParaRPr/>
          </a:p>
        </p:txBody>
      </p:sp>
      <p:sp>
        <p:nvSpPr>
          <p:cNvPr id="227" name="Google Shape;22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33" name="Google Shape;23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39" name="Google Shape;239;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45" name="Google Shape;24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Sondage.</a:t>
            </a:r>
            <a:endParaRPr/>
          </a:p>
        </p:txBody>
      </p:sp>
      <p:sp>
        <p:nvSpPr>
          <p:cNvPr id="251" name="Google Shape;25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57" name="Google Shape;25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Sondage</a:t>
            </a:r>
            <a:endParaRPr/>
          </a:p>
        </p:txBody>
      </p:sp>
      <p:sp>
        <p:nvSpPr>
          <p:cNvPr id="263" name="Google Shape;26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Nuage de mots. Demander aux élèves de répondre en écrivant des mots-clés.</a:t>
            </a:r>
            <a:endParaRPr/>
          </a:p>
          <a:p>
            <a:pPr indent="-228600" lvl="0" marL="457200" marR="0" rtl="0" algn="l">
              <a:lnSpc>
                <a:spcPct val="100000"/>
              </a:lnSpc>
              <a:spcBef>
                <a:spcPts val="0"/>
              </a:spcBef>
              <a:spcAft>
                <a:spcPts val="0"/>
              </a:spcAft>
              <a:buSzPts val="1400"/>
              <a:buNone/>
            </a:pPr>
            <a:r>
              <a:t/>
            </a:r>
            <a:endParaRPr/>
          </a:p>
        </p:txBody>
      </p:sp>
      <p:sp>
        <p:nvSpPr>
          <p:cNvPr id="269" name="Google Shape;269;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que dès le troisième cycle du primaire et jusqu’à la fin du secondaire, les COSP </a:t>
            </a:r>
            <a:r>
              <a:rPr lang="en-US">
                <a:solidFill>
                  <a:srgbClr val="000000"/>
                </a:solidFill>
              </a:rPr>
              <a:t>permettent aux </a:t>
            </a:r>
            <a:r>
              <a:rPr b="0" i="0" lang="en-US" u="none" strike="noStrike">
                <a:solidFill>
                  <a:srgbClr val="000000"/>
                </a:solidFill>
              </a:rPr>
              <a:t>élèves de s’intéresser </a:t>
            </a:r>
            <a:r>
              <a:rPr lang="en-US">
                <a:solidFill>
                  <a:srgbClr val="000000"/>
                </a:solidFill>
              </a:rPr>
              <a:t>à leur </a:t>
            </a:r>
            <a:r>
              <a:rPr b="0" i="0" lang="en-US" u="none" strike="noStrike">
                <a:solidFill>
                  <a:srgbClr val="000000"/>
                </a:solidFill>
              </a:rPr>
              <a:t>développement personnel et scolaire </a:t>
            </a:r>
            <a:r>
              <a:rPr lang="en-US">
                <a:solidFill>
                  <a:srgbClr val="000000"/>
                </a:solidFill>
              </a:rPr>
              <a:t>afin de se préparer</a:t>
            </a:r>
            <a:r>
              <a:rPr b="0" i="0" lang="en-US" u="none" strike="noStrike">
                <a:solidFill>
                  <a:srgbClr val="000000"/>
                </a:solidFill>
              </a:rPr>
              <a:t> </a:t>
            </a:r>
            <a:r>
              <a:rPr lang="en-US">
                <a:solidFill>
                  <a:srgbClr val="000000"/>
                </a:solidFill>
              </a:rPr>
              <a:t>à leur avenir</a:t>
            </a:r>
            <a:r>
              <a:rPr b="0" i="0" lang="en-US" u="none" strike="noStrike">
                <a:solidFill>
                  <a:srgbClr val="000000"/>
                </a:solidFill>
              </a:rPr>
              <a:t>. Il s’agit d’un éveil à la connaissance de soi, à la connaissance du monde scolaire et à celle du monde du travail.</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des composantes du COSP : </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Thème du COSP : </a:t>
            </a:r>
            <a:r>
              <a:rPr lang="en-US">
                <a:solidFill>
                  <a:srgbClr val="000000"/>
                </a:solidFill>
              </a:rPr>
              <a:t>Champs d’intérêt et aptitudes</a:t>
            </a:r>
            <a:endParaRPr b="0" i="0">
              <a:solidFill>
                <a:srgbClr val="444444"/>
              </a:solidFill>
            </a:endParaRPr>
          </a:p>
          <a:p>
            <a:pPr indent="-228600" lvl="0" marL="457200" marR="0" rtl="0" algn="l">
              <a:lnSpc>
                <a:spcPct val="100000"/>
              </a:lnSpc>
              <a:spcBef>
                <a:spcPts val="0"/>
              </a:spcBef>
              <a:spcAft>
                <a:spcPts val="0"/>
              </a:spcAft>
              <a:buClr>
                <a:srgbClr val="000000"/>
              </a:buClr>
              <a:buSzPts val="1400"/>
              <a:buFont typeface="Arial"/>
              <a:buNone/>
            </a:pPr>
            <a:r>
              <a:rPr b="0" i="0" lang="en-US" u="none" strike="noStrike">
                <a:solidFill>
                  <a:srgbClr val="000000"/>
                </a:solidFill>
              </a:rPr>
              <a:t>Résultat attendu (RA) : </a:t>
            </a:r>
            <a:r>
              <a:rPr b="0" lang="en-US" sz="1800">
                <a:solidFill>
                  <a:srgbClr val="7030A0"/>
                </a:solidFill>
              </a:rPr>
              <a:t>Produire une description de soi en termes d’intérêts et d’aptitudes. </a:t>
            </a:r>
            <a:r>
              <a:rPr b="0" i="0" lang="en-US" u="none" strike="noStrike">
                <a:solidFill>
                  <a:srgbClr val="000000"/>
                </a:solidFill>
              </a:rPr>
              <a:t>(La stratégie d’apprentissage fait partie du RA).</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Stratégie d’apprentissage </a:t>
            </a:r>
            <a:r>
              <a:rPr lang="en-US"/>
              <a:t>Extérioriser de mémoire ou exprimer de manière concrète les connaissances jugées pertinentes (écrire, dire à voix haute ou dessiner ce qu’on sait sur un sujet)</a:t>
            </a:r>
            <a:endParaRPr/>
          </a:p>
          <a:p>
            <a:pPr indent="-228600" lvl="0" marL="457200" rtl="0" algn="l">
              <a:lnSpc>
                <a:spcPct val="100000"/>
              </a:lnSpc>
              <a:spcBef>
                <a:spcPts val="0"/>
              </a:spcBef>
              <a:spcAft>
                <a:spcPts val="0"/>
              </a:spcAft>
              <a:buSzPts val="1400"/>
              <a:buNone/>
            </a:pPr>
            <a:r>
              <a:rPr b="0" i="0" lang="en-US" u="none" strike="noStrike">
                <a:solidFill>
                  <a:srgbClr val="000000"/>
                </a:solidFill>
              </a:rPr>
              <a:t>Axe de connaissance : Connaissance de soi.</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Demander aux élèves de répondre en écrivant une ou deux phrases.</a:t>
            </a:r>
            <a:endParaRPr/>
          </a:p>
          <a:p>
            <a:pPr indent="-228600" lvl="0" marL="457200" marR="0" rtl="0" algn="l">
              <a:lnSpc>
                <a:spcPct val="100000"/>
              </a:lnSpc>
              <a:spcBef>
                <a:spcPts val="0"/>
              </a:spcBef>
              <a:spcAft>
                <a:spcPts val="0"/>
              </a:spcAft>
              <a:buSzPts val="1400"/>
              <a:buNone/>
            </a:pPr>
            <a:r>
              <a:t/>
            </a:r>
            <a:endParaRPr/>
          </a:p>
        </p:txBody>
      </p:sp>
      <p:sp>
        <p:nvSpPr>
          <p:cNvPr id="275" name="Google Shape;275;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Fin de la lecture de l’album. Indiquer aux élèves que c’est à cette question qu’ils répondront lors de l’activité de réinvestissement.</a:t>
            </a:r>
            <a:endParaRPr/>
          </a:p>
        </p:txBody>
      </p:sp>
      <p:sp>
        <p:nvSpPr>
          <p:cNvPr id="281" name="Google Shape;281;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les étapes de l’activité de réinvestissement:</a:t>
            </a:r>
            <a:endParaRPr/>
          </a:p>
          <a:p>
            <a:pPr indent="-171450" lvl="0" marL="171450" rtl="0" algn="l">
              <a:lnSpc>
                <a:spcPct val="100000"/>
              </a:lnSpc>
              <a:spcBef>
                <a:spcPts val="0"/>
              </a:spcBef>
              <a:spcAft>
                <a:spcPts val="0"/>
              </a:spcAft>
              <a:buSzPts val="1400"/>
              <a:buFont typeface="Calibri"/>
              <a:buChar char="-"/>
            </a:pPr>
            <a:r>
              <a:rPr lang="en-US"/>
              <a:t>Identification de vos intérêts et aptitudes</a:t>
            </a:r>
            <a:endParaRPr/>
          </a:p>
          <a:p>
            <a:pPr indent="-171450" lvl="0" marL="171450" rtl="0" algn="l">
              <a:lnSpc>
                <a:spcPct val="100000"/>
              </a:lnSpc>
              <a:spcBef>
                <a:spcPts val="0"/>
              </a:spcBef>
              <a:spcAft>
                <a:spcPts val="0"/>
              </a:spcAft>
              <a:buSzPts val="1400"/>
              <a:buFont typeface="Calibri"/>
              <a:buChar char="-"/>
            </a:pPr>
            <a:r>
              <a:rPr lang="en-US"/>
              <a:t>Réalisation de l’autoportrait</a:t>
            </a:r>
            <a:endParaRPr/>
          </a:p>
          <a:p>
            <a:pPr indent="-171450" lvl="0" marL="171450" rtl="0" algn="l">
              <a:lnSpc>
                <a:spcPct val="100000"/>
              </a:lnSpc>
              <a:spcBef>
                <a:spcPts val="0"/>
              </a:spcBef>
              <a:spcAft>
                <a:spcPts val="0"/>
              </a:spcAft>
              <a:buSzPts val="1400"/>
              <a:buFont typeface="Calibri"/>
              <a:buChar char="-"/>
            </a:pPr>
            <a:r>
              <a:rPr lang="en-US"/>
              <a:t>Présentation de sa création</a:t>
            </a:r>
            <a:endParaRPr/>
          </a:p>
          <a:p>
            <a:pPr indent="-171450" lvl="0" marL="171450" rtl="0" algn="l">
              <a:lnSpc>
                <a:spcPct val="100000"/>
              </a:lnSpc>
              <a:spcBef>
                <a:spcPts val="0"/>
              </a:spcBef>
              <a:spcAft>
                <a:spcPts val="0"/>
              </a:spcAft>
              <a:buSzPts val="1400"/>
              <a:buFont typeface="Calibri"/>
              <a:buChar char="-"/>
            </a:pPr>
            <a:r>
              <a:rPr lang="en-US"/>
              <a:t>Répondre à des questions d’intégration afin de s'assurer de l'apprentissage (de l'atteinte du résultat attendu).</a:t>
            </a:r>
            <a:endParaRPr/>
          </a:p>
        </p:txBody>
      </p:sp>
      <p:sp>
        <p:nvSpPr>
          <p:cNvPr id="287" name="Google Shape;2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Ces activités sont nécessaires afin de faire vivre l'apprentissage COSP dans son entièreté aux élèves.</a:t>
            </a:r>
            <a:endParaRPr/>
          </a:p>
          <a:p>
            <a:pPr indent="0" lvl="0" marL="0" rtl="0" algn="l">
              <a:lnSpc>
                <a:spcPct val="100000"/>
              </a:lnSpc>
              <a:spcBef>
                <a:spcPts val="0"/>
              </a:spcBef>
              <a:spcAft>
                <a:spcPts val="0"/>
              </a:spcAft>
              <a:buSzPts val="1400"/>
              <a:buNone/>
            </a:pPr>
            <a:r>
              <a:t/>
            </a:r>
            <a:endParaRPr/>
          </a:p>
        </p:txBody>
      </p:sp>
      <p:sp>
        <p:nvSpPr>
          <p:cNvPr id="296" name="Google Shape;29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Rappeler les tâches qui seront réalisées pour atteindre le résultat attendu :</a:t>
            </a:r>
            <a:endParaRPr/>
          </a:p>
          <a:p>
            <a:pPr indent="-171450" lvl="0" marL="171450" rtl="0" algn="l">
              <a:lnSpc>
                <a:spcPct val="100000"/>
              </a:lnSpc>
              <a:spcBef>
                <a:spcPts val="0"/>
              </a:spcBef>
              <a:spcAft>
                <a:spcPts val="0"/>
              </a:spcAft>
              <a:buSzPts val="1400"/>
              <a:buFont typeface="Calibri"/>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Lecture de l’album Et dans ta tête à toi? pour s’approprier les notions de champ d’intérêt et d’aptitude</a:t>
            </a:r>
            <a:endParaRPr/>
          </a:p>
          <a:p>
            <a:pPr indent="-171450" lvl="0" marL="171450" rtl="0" algn="l">
              <a:lnSpc>
                <a:spcPct val="100000"/>
              </a:lnSpc>
              <a:spcBef>
                <a:spcPts val="0"/>
              </a:spcBef>
              <a:spcAft>
                <a:spcPts val="0"/>
              </a:spcAft>
              <a:buSzPts val="1400"/>
              <a:buChar char="•"/>
            </a:pPr>
            <a:r>
              <a:rPr lang="en-US"/>
              <a:t>Aujourd’hui: production d’une œuvre à la manière de Jaume Marco pour présenter ses champs d’intérêt et ses aptitudes + questions d’intégration</a:t>
            </a:r>
            <a:endParaRPr/>
          </a:p>
        </p:txBody>
      </p:sp>
      <p:sp>
        <p:nvSpPr>
          <p:cNvPr id="317" name="Google Shape;317;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Premièrement, il faut amener les élèves à identifier certains de leurs intérêts et de leurs aptitudes. Dans le document </a:t>
            </a:r>
            <a:r>
              <a:rPr i="1" lang="en-US"/>
              <a:t>Liste de référence</a:t>
            </a:r>
            <a:r>
              <a:rPr lang="en-US"/>
              <a:t>, il y a plusieurs exemples d’intérêts et d’aptitudes. Vous pouvez vous servir de cette liste pour aider vos élèves qui ont de la difficulté à identifier leurs intérêts et leurs aptitudes. Toutefois, comme c’est indiqué dans le document, il est préférable de ne pas fournir de liste aux élèves. Pour les aider, ils peuvent compléter les phrases suivantes :</a:t>
            </a:r>
            <a:endParaRPr/>
          </a:p>
          <a:p>
            <a:pPr indent="-228600" lvl="1" marL="914400" rtl="0" algn="l">
              <a:lnSpc>
                <a:spcPct val="100000"/>
              </a:lnSpc>
              <a:spcBef>
                <a:spcPts val="0"/>
              </a:spcBef>
              <a:spcAft>
                <a:spcPts val="0"/>
              </a:spcAft>
              <a:buSzPts val="1400"/>
              <a:buNone/>
            </a:pPr>
            <a:r>
              <a:rPr lang="en-US"/>
              <a:t>O  Intérêts : « J’aime... »</a:t>
            </a:r>
            <a:endParaRPr/>
          </a:p>
          <a:p>
            <a:pPr indent="-228600" lvl="1" marL="914400" rtl="0" algn="l">
              <a:lnSpc>
                <a:spcPct val="100000"/>
              </a:lnSpc>
              <a:spcBef>
                <a:spcPts val="0"/>
              </a:spcBef>
              <a:spcAft>
                <a:spcPts val="0"/>
              </a:spcAft>
              <a:buSzPts val="1400"/>
              <a:buNone/>
            </a:pPr>
            <a:r>
              <a:rPr lang="en-US"/>
              <a:t>O  Aptitudes : « J’ai de la facilité à ... »</a:t>
            </a:r>
            <a:endParaRPr/>
          </a:p>
          <a:p>
            <a:pPr indent="-228600" lvl="0" marL="457200" marR="0" rtl="0" algn="l">
              <a:lnSpc>
                <a:spcPct val="100000"/>
              </a:lnSpc>
              <a:spcBef>
                <a:spcPts val="0"/>
              </a:spcBef>
              <a:spcAft>
                <a:spcPts val="0"/>
              </a:spcAft>
              <a:buSzPts val="1400"/>
              <a:buNone/>
            </a:pPr>
            <a:r>
              <a:rPr lang="en-US"/>
              <a:t>Deuxièmement, demander aux élèves de se placer en dyades, de discuter de leurs intérêts et aptitudes et de bonifier leur liste.</a:t>
            </a:r>
            <a:endParaRPr/>
          </a:p>
          <a:p>
            <a:pPr indent="-228600" lvl="0" marL="457200" marR="0" rtl="0" algn="l">
              <a:lnSpc>
                <a:spcPct val="100000"/>
              </a:lnSpc>
              <a:spcBef>
                <a:spcPts val="0"/>
              </a:spcBef>
              <a:spcAft>
                <a:spcPts val="0"/>
              </a:spcAft>
              <a:buSzPts val="1400"/>
              <a:buNone/>
            </a:pPr>
            <a:r>
              <a:rPr lang="en-US"/>
              <a:t>Ensuite, les élèves sont invités à produire leur portrait sur le plan des intérêts et des aptitudes en réalisant leur autoportrait à la manière de Jaume Marco. Insister sur le fait que leur œuvre doit permettre de se faire une idée de leurs principaux champs d’intérêt et aptitudes et que pour se faire, ils doivent inclure plus d’une chose « dans leur tête ».</a:t>
            </a:r>
            <a:endParaRPr/>
          </a:p>
          <a:p>
            <a:pPr indent="-228600" lvl="0" marL="457200" marR="0" rtl="0" algn="l">
              <a:lnSpc>
                <a:spcPct val="100000"/>
              </a:lnSpc>
              <a:spcBef>
                <a:spcPts val="0"/>
              </a:spcBef>
              <a:spcAft>
                <a:spcPts val="0"/>
              </a:spcAft>
              <a:buSzPts val="1400"/>
              <a:buNone/>
            </a:pPr>
            <a:r>
              <a:rPr lang="en-US"/>
              <a:t>Il est possible de réaliser cette œuvre dans le cadre du cours d’arts plastiques. Si vous faites ce choix, il faut préciser aux élèves les critères plastiques qui seront utilisés pour l’évaluation de leur travail.</a:t>
            </a:r>
            <a:endParaRPr/>
          </a:p>
          <a:p>
            <a:pPr indent="-228600" lvl="0" marL="457200" marR="0" rtl="0" algn="l">
              <a:lnSpc>
                <a:spcPct val="100000"/>
              </a:lnSpc>
              <a:spcBef>
                <a:spcPts val="0"/>
              </a:spcBef>
              <a:spcAft>
                <a:spcPts val="0"/>
              </a:spcAft>
              <a:buSzPts val="1400"/>
              <a:buNone/>
            </a:pPr>
            <a:r>
              <a:rPr lang="en-US"/>
              <a:t>Une fois la création complétée, ils auront à la présenter au groupe. L’explication de l’œuvre devra utiliser à la fois le vocabulaire des arts plastiques et des champs d’intérêt et aptitudes avec leur manifestation. </a:t>
            </a:r>
            <a:endParaRPr/>
          </a:p>
          <a:p>
            <a:pPr indent="0" lvl="0" marL="0" rtl="0" algn="l">
              <a:lnSpc>
                <a:spcPct val="100000"/>
              </a:lnSpc>
              <a:spcBef>
                <a:spcPts val="0"/>
              </a:spcBef>
              <a:spcAft>
                <a:spcPts val="0"/>
              </a:spcAft>
              <a:buSzPts val="1400"/>
              <a:buNone/>
            </a:pPr>
            <a:r>
              <a:t/>
            </a:r>
            <a:endParaRPr/>
          </a:p>
        </p:txBody>
      </p:sp>
      <p:sp>
        <p:nvSpPr>
          <p:cNvPr id="331" name="Google Shape;331;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individuellement aux 3 questions dans leur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Animer une discussion à partir de leurs réponses.</a:t>
            </a:r>
            <a:endParaRPr/>
          </a:p>
          <a:p>
            <a:pPr indent="0" lvl="0" marL="0" rtl="0" algn="l">
              <a:lnSpc>
                <a:spcPct val="100000"/>
              </a:lnSpc>
              <a:spcBef>
                <a:spcPts val="0"/>
              </a:spcBef>
              <a:spcAft>
                <a:spcPts val="0"/>
              </a:spcAft>
              <a:buClr>
                <a:schemeClr val="dk1"/>
              </a:buClr>
              <a:buSzPts val="1200"/>
              <a:buNone/>
            </a:pPr>
            <a:r>
              <a:t/>
            </a:r>
            <a:endParaRPr/>
          </a:p>
        </p:txBody>
      </p:sp>
      <p:sp>
        <p:nvSpPr>
          <p:cNvPr id="346" name="Google Shape;3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800">
                <a:solidFill>
                  <a:srgbClr val="000000"/>
                </a:solidFill>
                <a:latin typeface="Calibri"/>
                <a:ea typeface="Calibri"/>
                <a:cs typeface="Calibri"/>
                <a:sym typeface="Calibri"/>
              </a:rPr>
              <a:t>Annoncer, si vous avez prévu y participer, le prochain COSP qui sera vécu en réseau, en avril.</a:t>
            </a:r>
            <a:endParaRPr/>
          </a:p>
        </p:txBody>
      </p:sp>
      <p:sp>
        <p:nvSpPr>
          <p:cNvPr id="366" name="Google Shape;366;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a:t>
            </a:r>
            <a:endParaRPr/>
          </a:p>
          <a:p>
            <a:pPr indent="0" lvl="0" marL="0" rtl="0" algn="l">
              <a:lnSpc>
                <a:spcPct val="100000"/>
              </a:lnSpc>
              <a:spcBef>
                <a:spcPts val="0"/>
              </a:spcBef>
              <a:spcAft>
                <a:spcPts val="0"/>
              </a:spcAft>
              <a:buSzPts val="1400"/>
              <a:buNone/>
            </a:pPr>
            <a:r>
              <a:rPr lang="en-US"/>
              <a:t>Exemple d’explication: « Vous ferez des apprentissages liés au COSP Champs d’intérêt et aptitudes. Vous apprendrez à vous décrire à partir de vos intérêts et de vos aptitudes. En apprenant à les reconnaître, vous allez développer votre connaissance de soi. La connaissance de soi est très utile lorsque vient le temps de faire des choix qui nous conviennent, comme celui d’une activité, d’un cours, d’un métier ou d’une profession.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aux questions 1 à 3 du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Effectuer un remue-méninges en groupe pour définir les notions d’intérêt, d’aptitude et de champ d’intérêt.</a:t>
            </a:r>
            <a:endParaRPr/>
          </a:p>
          <a:p>
            <a:pPr indent="-171450" lvl="1" marL="628650" rtl="0" algn="l">
              <a:lnSpc>
                <a:spcPct val="100000"/>
              </a:lnSpc>
              <a:spcBef>
                <a:spcPts val="0"/>
              </a:spcBef>
              <a:spcAft>
                <a:spcPts val="0"/>
              </a:spcAft>
              <a:buClr>
                <a:schemeClr val="dk1"/>
              </a:buClr>
              <a:buSzPts val="1200"/>
              <a:buFont typeface="Calibri"/>
              <a:buChar char="-"/>
            </a:pPr>
            <a:r>
              <a:rPr lang="en-US"/>
              <a:t>Intérêt : ce qui nous pousse vers quelque chose, qui nous plaît, qui nous attire et que nous trouvons agréable à faire.</a:t>
            </a:r>
            <a:endParaRPr/>
          </a:p>
          <a:p>
            <a:pPr indent="-171450" lvl="1" marL="628650" rtl="0" algn="l">
              <a:lnSpc>
                <a:spcPct val="100000"/>
              </a:lnSpc>
              <a:spcBef>
                <a:spcPts val="0"/>
              </a:spcBef>
              <a:spcAft>
                <a:spcPts val="0"/>
              </a:spcAft>
              <a:buClr>
                <a:schemeClr val="dk1"/>
              </a:buClr>
              <a:buSzPts val="1200"/>
              <a:buFont typeface="Calibri"/>
              <a:buChar char="-"/>
            </a:pPr>
            <a:r>
              <a:rPr lang="en-US"/>
              <a:t>Aptitude : capacité de réaliser avec facilité certaines activités ou certaines tâches; compétence, force, don, talent ou habileté particulière</a:t>
            </a:r>
            <a:endParaRPr/>
          </a:p>
          <a:p>
            <a:pPr indent="-171450" lvl="1" marL="628650" rtl="0" algn="l">
              <a:lnSpc>
                <a:spcPct val="100000"/>
              </a:lnSpc>
              <a:spcBef>
                <a:spcPts val="0"/>
              </a:spcBef>
              <a:spcAft>
                <a:spcPts val="0"/>
              </a:spcAft>
              <a:buClr>
                <a:schemeClr val="dk1"/>
              </a:buClr>
              <a:buSzPts val="1200"/>
              <a:buFont typeface="Calibri"/>
              <a:buChar char="-"/>
            </a:pPr>
            <a:r>
              <a:rPr lang="en-US"/>
              <a:t>Champs d’intérêt : regroupement de choses ou d’activités qu’on aime et qui ont des points en commun (ex. : les sports d’équipe, comme le hockey et le soccer)</a:t>
            </a:r>
            <a:endParaRPr/>
          </a:p>
          <a:p>
            <a:pPr indent="-171450" lvl="0" marL="171450" rtl="0" algn="l">
              <a:lnSpc>
                <a:spcPct val="100000"/>
              </a:lnSpc>
              <a:spcBef>
                <a:spcPts val="0"/>
              </a:spcBef>
              <a:spcAft>
                <a:spcPts val="0"/>
              </a:spcAft>
              <a:buClr>
                <a:schemeClr val="dk1"/>
              </a:buClr>
              <a:buSzPts val="1200"/>
              <a:buFont typeface="Calibri"/>
              <a:buChar char="-"/>
            </a:pPr>
            <a:r>
              <a:rPr lang="en-US"/>
              <a:t>Demander aux élèves de bonifier leurs réponses dans leur cahier.</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et modéliser la stratégie d’apprentissage Produire en donnant des exemples.</a:t>
            </a:r>
            <a:endParaRPr/>
          </a:p>
          <a:p>
            <a:pPr indent="0" lvl="0" marL="0" rtl="0" algn="l">
              <a:lnSpc>
                <a:spcPct val="100000"/>
              </a:lnSpc>
              <a:spcBef>
                <a:spcPts val="0"/>
              </a:spcBef>
              <a:spcAft>
                <a:spcPts val="0"/>
              </a:spcAft>
              <a:buSzPts val="1400"/>
              <a:buNone/>
            </a:pPr>
            <a:r>
              <a:rPr lang="en-US"/>
              <a:t>➢ Exemple d’explication : « Vous aurez à utiliser la stratégie d’apprentissage Produire. Vous devrez exprimer de façon concrète (par une affiche, un texte, un exposé oral ou autrement) qui vous êtes en créant un portrait de vous du point de vue de vos intérêts et de vos aptitudes. »</a:t>
            </a:r>
            <a:endParaRPr/>
          </a:p>
          <a:p>
            <a:pPr indent="0" lvl="0" marL="0" rtl="0" algn="l">
              <a:lnSpc>
                <a:spcPct val="100000"/>
              </a:lnSpc>
              <a:spcBef>
                <a:spcPts val="0"/>
              </a:spcBef>
              <a:spcAft>
                <a:spcPts val="0"/>
              </a:spcAft>
              <a:buSzPts val="1400"/>
              <a:buNone/>
            </a:pPr>
            <a:r>
              <a:rPr lang="en-US"/>
              <a:t>➢ Exemple de modélisation de la stratégie d’apprentissage Produire : « Je produis une liste d’activités que je veux réaliser lors d’un voyage en Estrie. Pour ce faire, je sors toutes les idées que j’ai en tête (ex. : aller au zoo de Granby, faire une randonnée à vélo, faire du kayak sur un lac) en vue d’écrire une liste, de dessiner les activités ou d’exprimer ce que je veux faire par des photos ou des images. »</a:t>
            </a:r>
            <a:endParaRPr/>
          </a:p>
        </p:txBody>
      </p:sp>
      <p:sp>
        <p:nvSpPr>
          <p:cNvPr id="153" name="Google Shape;1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Préciser les tâches qui seront réalisées pour atteindre le résultat attendu :</a:t>
            </a:r>
            <a:endParaRPr/>
          </a:p>
          <a:p>
            <a:pPr indent="-171450" lvl="0" marL="171450" rtl="0" algn="l">
              <a:lnSpc>
                <a:spcPct val="100000"/>
              </a:lnSpc>
              <a:spcBef>
                <a:spcPts val="0"/>
              </a:spcBef>
              <a:spcAft>
                <a:spcPts val="0"/>
              </a:spcAft>
              <a:buSzPts val="1400"/>
              <a:buChar char="•"/>
            </a:pPr>
            <a:r>
              <a:rPr lang="en-US"/>
              <a:t>Aujourd’hui: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Lecture de l’album Et dans ta tête à toi? pour s’approprier les notions de champs d’intérêt et d’aptitudes</a:t>
            </a:r>
            <a:endParaRPr/>
          </a:p>
          <a:p>
            <a:pPr indent="-171450" lvl="0" marL="171450" rtl="0" algn="l">
              <a:lnSpc>
                <a:spcPct val="100000"/>
              </a:lnSpc>
              <a:spcBef>
                <a:spcPts val="0"/>
              </a:spcBef>
              <a:spcAft>
                <a:spcPts val="0"/>
              </a:spcAft>
              <a:buSzPts val="1400"/>
              <a:buChar char="•"/>
            </a:pPr>
            <a:r>
              <a:rPr lang="en-US"/>
              <a:t>Activité de réinvestissement: production d’une œuvre à la manière de Jaume Marco pour présenter ses champs d’intérêt et ses aptitudes + questions d’intégration</a:t>
            </a:r>
            <a:endParaRPr/>
          </a:p>
          <a:p>
            <a:pPr indent="0" lvl="0" marL="0" rtl="0" algn="l">
              <a:lnSpc>
                <a:spcPct val="100000"/>
              </a:lnSpc>
              <a:spcBef>
                <a:spcPts val="0"/>
              </a:spcBef>
              <a:spcAft>
                <a:spcPts val="0"/>
              </a:spcAft>
              <a:buSzPts val="1400"/>
              <a:buNone/>
            </a:pPr>
            <a:r>
              <a:t/>
            </a:r>
            <a:endParaRPr/>
          </a:p>
        </p:txBody>
      </p:sp>
      <p:sp>
        <p:nvSpPr>
          <p:cNvPr id="168" name="Google Shape;16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Informer les élèves qu’ils poursuivent l’apprentissage du contenu en orientation scolaire et professionnelle du COSP Champs d’intérêt et aptitudes, pour une 2e partie, c’est à-dire la rencontre virtuelle. </a:t>
            </a:r>
            <a:r>
              <a:rPr b="0" i="0" lang="en-US">
                <a:solidFill>
                  <a:srgbClr val="000000"/>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US">
                <a:solidFill>
                  <a:srgbClr val="000000"/>
                </a:solidFill>
              </a:rPr>
              <a:t>Il s’agit d’une presentation AhaSlides. Les élèves doivent être </a:t>
            </a:r>
            <a:r>
              <a:rPr lang="en-US">
                <a:solidFill>
                  <a:srgbClr val="000000"/>
                </a:solidFill>
              </a:rPr>
              <a:t>placés</a:t>
            </a:r>
            <a:r>
              <a:rPr b="0" i="0" lang="en-US">
                <a:solidFill>
                  <a:srgbClr val="000000"/>
                </a:solidFill>
              </a:rPr>
              <a:t> en équipes de 2 ou 3 et avoir accès à une tablette ou un ordinateur pour répondre.</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82" name="Google Shape;1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Présentation de l’album </a:t>
            </a:r>
            <a:r>
              <a:rPr i="1" lang="en-US"/>
              <a:t>Et dans ta tête à toi? </a:t>
            </a:r>
            <a:r>
              <a:rPr i="0" lang="en-US"/>
              <a:t>Textes et illustrations de Jaume Marco. Éditions Alice Jeunesse, collection Histoires comme ça, publié en Belgique en 2011</a:t>
            </a:r>
            <a:endParaRPr/>
          </a:p>
          <a:p>
            <a:pPr indent="-228600" lvl="0" marL="457200" marR="0" rtl="0" algn="l">
              <a:lnSpc>
                <a:spcPct val="100000"/>
              </a:lnSpc>
              <a:spcBef>
                <a:spcPts val="0"/>
              </a:spcBef>
              <a:spcAft>
                <a:spcPts val="0"/>
              </a:spcAft>
              <a:buSzPts val="1400"/>
              <a:buNone/>
            </a:pPr>
            <a:r>
              <a:rPr i="0" lang="en-US"/>
              <a:t>Lecture de la 4</a:t>
            </a:r>
            <a:r>
              <a:rPr baseline="30000" i="0" lang="en-US"/>
              <a:t>e</a:t>
            </a:r>
            <a:r>
              <a:rPr i="0" lang="en-US"/>
              <a:t> de couverture.</a:t>
            </a:r>
            <a:endParaRPr i="0"/>
          </a:p>
        </p:txBody>
      </p:sp>
      <p:sp>
        <p:nvSpPr>
          <p:cNvPr id="203" name="Google Shape;20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09" name="Google Shape;20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7" name="Shape 27"/>
        <p:cNvGrpSpPr/>
        <p:nvPr/>
      </p:nvGrpSpPr>
      <p:grpSpPr>
        <a:xfrm>
          <a:off x="0" y="0"/>
          <a:ext cx="0" cy="0"/>
          <a:chOff x="0" y="0"/>
          <a:chExt cx="0" cy="0"/>
        </a:xfrm>
      </p:grpSpPr>
      <p:sp>
        <p:nvSpPr>
          <p:cNvPr id="28" name="Google Shape;2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0" y="0"/>
            <a:ext cx="12188952"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Voici ce qu’il y a dans ma tête!</a:t>
            </a:r>
            <a:endParaRPr/>
          </a:p>
        </p:txBody>
      </p:sp>
      <p:sp>
        <p:nvSpPr>
          <p:cNvPr id="101" name="Google Shape;101;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préparatoire</a:t>
            </a:r>
            <a:endParaRPr sz="3300">
              <a:solidFill>
                <a:srgbClr val="61A1AB"/>
              </a:solidFill>
            </a:endParaRPr>
          </a:p>
        </p:txBody>
      </p:sp>
      <p:pic>
        <p:nvPicPr>
          <p:cNvPr id="102" name="Google Shape;102;p1"/>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03" name="Google Shape;103;p1"/>
          <p:cNvPicPr preferRelativeResize="0"/>
          <p:nvPr/>
        </p:nvPicPr>
        <p:blipFill rotWithShape="1">
          <a:blip r:embed="rId4">
            <a:alphaModFix/>
          </a:blip>
          <a:srcRect b="0" l="0" r="0" t="0"/>
          <a:stretch/>
        </p:blipFill>
        <p:spPr>
          <a:xfrm>
            <a:off x="7258519" y="1522997"/>
            <a:ext cx="3782886" cy="3812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6"/>
          <p:cNvPicPr preferRelativeResize="0"/>
          <p:nvPr/>
        </p:nvPicPr>
        <p:blipFill rotWithShape="1">
          <a:blip r:embed="rId3">
            <a:alphaModFix/>
          </a:blip>
          <a:srcRect b="0" l="0" r="0" t="0"/>
          <a:stretch/>
        </p:blipFill>
        <p:spPr>
          <a:xfrm>
            <a:off x="927966" y="528232"/>
            <a:ext cx="10336067" cy="58015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7"/>
          <p:cNvPicPr preferRelativeResize="0"/>
          <p:nvPr/>
        </p:nvPicPr>
        <p:blipFill rotWithShape="1">
          <a:blip r:embed="rId3">
            <a:alphaModFix/>
          </a:blip>
          <a:srcRect b="0" l="0" r="0" t="0"/>
          <a:stretch/>
        </p:blipFill>
        <p:spPr>
          <a:xfrm>
            <a:off x="894624" y="513943"/>
            <a:ext cx="10402752" cy="58301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8"/>
          <p:cNvPicPr preferRelativeResize="0"/>
          <p:nvPr/>
        </p:nvPicPr>
        <p:blipFill rotWithShape="1">
          <a:blip r:embed="rId3">
            <a:alphaModFix/>
          </a:blip>
          <a:srcRect b="0" l="0" r="0" t="0"/>
          <a:stretch/>
        </p:blipFill>
        <p:spPr>
          <a:xfrm>
            <a:off x="918440" y="575864"/>
            <a:ext cx="10355120" cy="57062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9"/>
          <p:cNvPicPr preferRelativeResize="0"/>
          <p:nvPr/>
        </p:nvPicPr>
        <p:blipFill rotWithShape="1">
          <a:blip r:embed="rId3">
            <a:alphaModFix/>
          </a:blip>
          <a:srcRect b="0" l="0" r="0" t="0"/>
          <a:stretch/>
        </p:blipFill>
        <p:spPr>
          <a:xfrm>
            <a:off x="870808" y="532996"/>
            <a:ext cx="10450383" cy="57920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b="0" l="0" r="0" t="0"/>
          <a:stretch/>
        </p:blipFill>
        <p:spPr>
          <a:xfrm>
            <a:off x="918440" y="556811"/>
            <a:ext cx="10355120" cy="57443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1"/>
          <p:cNvPicPr preferRelativeResize="0"/>
          <p:nvPr/>
        </p:nvPicPr>
        <p:blipFill rotWithShape="1">
          <a:blip r:embed="rId3">
            <a:alphaModFix/>
          </a:blip>
          <a:srcRect b="0" l="0" r="0" t="0"/>
          <a:stretch/>
        </p:blipFill>
        <p:spPr>
          <a:xfrm>
            <a:off x="927966" y="537759"/>
            <a:ext cx="10336067" cy="57824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2"/>
          <p:cNvPicPr preferRelativeResize="0"/>
          <p:nvPr/>
        </p:nvPicPr>
        <p:blipFill rotWithShape="1">
          <a:blip r:embed="rId3">
            <a:alphaModFix/>
          </a:blip>
          <a:srcRect b="0" l="0" r="0" t="0"/>
          <a:stretch/>
        </p:blipFill>
        <p:spPr>
          <a:xfrm>
            <a:off x="947019" y="499653"/>
            <a:ext cx="10297962" cy="5858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3"/>
          <p:cNvPicPr preferRelativeResize="0"/>
          <p:nvPr/>
        </p:nvPicPr>
        <p:blipFill rotWithShape="1">
          <a:blip r:embed="rId3">
            <a:alphaModFix/>
          </a:blip>
          <a:srcRect b="0" l="0" r="0" t="0"/>
          <a:stretch/>
        </p:blipFill>
        <p:spPr>
          <a:xfrm>
            <a:off x="885098" y="518706"/>
            <a:ext cx="10421804" cy="58205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4"/>
          <p:cNvPicPr preferRelativeResize="0"/>
          <p:nvPr/>
        </p:nvPicPr>
        <p:blipFill rotWithShape="1">
          <a:blip r:embed="rId3">
            <a:alphaModFix/>
          </a:blip>
          <a:srcRect b="0" l="0" r="0" t="0"/>
          <a:stretch/>
        </p:blipFill>
        <p:spPr>
          <a:xfrm>
            <a:off x="856519" y="499653"/>
            <a:ext cx="10478962" cy="58586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5"/>
          <p:cNvPicPr preferRelativeResize="0"/>
          <p:nvPr/>
        </p:nvPicPr>
        <p:blipFill rotWithShape="1">
          <a:blip r:embed="rId3">
            <a:alphaModFix/>
          </a:blip>
          <a:srcRect b="0" l="0" r="0" t="0"/>
          <a:stretch/>
        </p:blipFill>
        <p:spPr>
          <a:xfrm>
            <a:off x="1004177" y="590154"/>
            <a:ext cx="10183646" cy="56776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0" name="Google Shape;110;p2"/>
          <p:cNvSpPr/>
          <p:nvPr/>
        </p:nvSpPr>
        <p:spPr>
          <a:xfrm rot="-659280">
            <a:off x="643708" y="1704819"/>
            <a:ext cx="1764944" cy="457099"/>
          </a:xfrm>
          <a:prstGeom prst="rightArrow">
            <a:avLst>
              <a:gd fmla="val 50000" name="adj1"/>
              <a:gd fmla="val 50000" name="adj2"/>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6"/>
          <p:cNvPicPr preferRelativeResize="0"/>
          <p:nvPr/>
        </p:nvPicPr>
        <p:blipFill rotWithShape="1">
          <a:blip r:embed="rId3">
            <a:alphaModFix/>
          </a:blip>
          <a:srcRect b="0" l="0" r="0" t="0"/>
          <a:stretch/>
        </p:blipFill>
        <p:spPr>
          <a:xfrm>
            <a:off x="908913" y="599680"/>
            <a:ext cx="10374173" cy="56586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47"/>
          <p:cNvPicPr preferRelativeResize="0"/>
          <p:nvPr/>
        </p:nvPicPr>
        <p:blipFill rotWithShape="1">
          <a:blip r:embed="rId3">
            <a:alphaModFix/>
          </a:blip>
          <a:srcRect b="0" l="0" r="0" t="0"/>
          <a:stretch/>
        </p:blipFill>
        <p:spPr>
          <a:xfrm>
            <a:off x="1037519" y="537759"/>
            <a:ext cx="10116962" cy="57824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1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a:t>Pour conclure</a:t>
            </a:r>
            <a:endParaRPr b="1"/>
          </a:p>
        </p:txBody>
      </p:sp>
      <p:sp>
        <p:nvSpPr>
          <p:cNvPr id="291" name="Google Shape;291;p1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4"/>
          <p:cNvSpPr txBox="1"/>
          <p:nvPr>
            <p:ph idx="1" type="body"/>
          </p:nvPr>
        </p:nvSpPr>
        <p:spPr>
          <a:xfrm>
            <a:off x="630936" y="2660904"/>
            <a:ext cx="51236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200"/>
              <a:buChar char="•"/>
            </a:pPr>
            <a:r>
              <a:rPr lang="en-US" sz="3300"/>
              <a:t>Production de votre description sur le plan des intérêts et des aptitudes en réalisant votre autoportrait à la manière de Jaume Marco</a:t>
            </a:r>
            <a:endParaRPr sz="3300"/>
          </a:p>
          <a:p>
            <a:pPr indent="-228600" lvl="0" marL="228600" rtl="0" algn="l">
              <a:lnSpc>
                <a:spcPct val="90000"/>
              </a:lnSpc>
              <a:spcBef>
                <a:spcPts val="1000"/>
              </a:spcBef>
              <a:spcAft>
                <a:spcPts val="0"/>
              </a:spcAft>
              <a:buClr>
                <a:schemeClr val="dk1"/>
              </a:buClr>
              <a:buSzPts val="2200"/>
              <a:buChar char="•"/>
            </a:pPr>
            <a:r>
              <a:rPr lang="en-US" sz="3300"/>
              <a:t>Questions d’intégration</a:t>
            </a:r>
            <a:endParaRPr sz="3300"/>
          </a:p>
        </p:txBody>
      </p:sp>
      <p:pic>
        <p:nvPicPr>
          <p:cNvPr id="293" name="Google Shape;293;p14"/>
          <p:cNvPicPr preferRelativeResize="0"/>
          <p:nvPr/>
        </p:nvPicPr>
        <p:blipFill rotWithShape="1">
          <a:blip r:embed="rId3">
            <a:alphaModFix/>
          </a:blip>
          <a:srcRect b="0" l="0" r="0" t="0"/>
          <a:stretch/>
        </p:blipFill>
        <p:spPr>
          <a:xfrm>
            <a:off x="6385560" y="218148"/>
            <a:ext cx="5363323" cy="66398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48"/>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99" name="Google Shape;299;p48"/>
          <p:cNvGrpSpPr/>
          <p:nvPr/>
        </p:nvGrpSpPr>
        <p:grpSpPr>
          <a:xfrm>
            <a:off x="0" y="12929"/>
            <a:ext cx="12188952" cy="3490956"/>
            <a:chOff x="651279" y="598259"/>
            <a:chExt cx="10889442" cy="5680742"/>
          </a:xfrm>
        </p:grpSpPr>
        <p:sp>
          <p:nvSpPr>
            <p:cNvPr id="300" name="Google Shape;300;p4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48"/>
            <p:cNvSpPr/>
            <p:nvPr/>
          </p:nvSpPr>
          <p:spPr>
            <a:xfrm>
              <a:off x="651279" y="598259"/>
              <a:ext cx="10889442" cy="5680742"/>
            </a:xfrm>
            <a:prstGeom prst="rect">
              <a:avLst/>
            </a:prstGeom>
            <a:solidFill>
              <a:schemeClr val="accent6">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02" name="Google Shape;302;p48"/>
          <p:cNvGrpSpPr/>
          <p:nvPr/>
        </p:nvGrpSpPr>
        <p:grpSpPr>
          <a:xfrm>
            <a:off x="0" y="0"/>
            <a:ext cx="12188952" cy="6858000"/>
            <a:chOff x="0" y="0"/>
            <a:chExt cx="12188952" cy="6858000"/>
          </a:xfrm>
        </p:grpSpPr>
        <p:sp>
          <p:nvSpPr>
            <p:cNvPr id="303" name="Google Shape;303;p4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4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4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4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4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4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4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10" name="Google Shape;310;p48"/>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de réinvestissement</a:t>
            </a:r>
            <a:endParaRPr b="1" sz="3000">
              <a:solidFill>
                <a:srgbClr val="61A1AB"/>
              </a:solidFill>
            </a:endParaRPr>
          </a:p>
        </p:txBody>
      </p:sp>
      <p:pic>
        <p:nvPicPr>
          <p:cNvPr id="311" name="Google Shape;311;p48"/>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312" name="Google Shape;312;p48"/>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Voici ce qu’il y a dans ma tête!</a:t>
            </a:r>
            <a:endParaRPr/>
          </a:p>
        </p:txBody>
      </p:sp>
      <p:pic>
        <p:nvPicPr>
          <p:cNvPr id="313" name="Google Shape;313;p48"/>
          <p:cNvPicPr preferRelativeResize="0"/>
          <p:nvPr/>
        </p:nvPicPr>
        <p:blipFill rotWithShape="1">
          <a:blip r:embed="rId4">
            <a:alphaModFix/>
          </a:blip>
          <a:srcRect b="0" l="0" r="0" t="0"/>
          <a:stretch/>
        </p:blipFill>
        <p:spPr>
          <a:xfrm>
            <a:off x="7258519" y="1522997"/>
            <a:ext cx="3782886" cy="38120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4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49"/>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1" name="Google Shape;321;p49"/>
          <p:cNvSpPr txBox="1"/>
          <p:nvPr>
            <p:ph type="ctrTitle"/>
          </p:nvPr>
        </p:nvSpPr>
        <p:spPr>
          <a:xfrm>
            <a:off x="892817" y="1370170"/>
            <a:ext cx="4861807" cy="27446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202020"/>
              <a:buNone/>
            </a:pPr>
            <a:r>
              <a:rPr b="1" lang="en-US" sz="3300">
                <a:solidFill>
                  <a:srgbClr val="FFFFFF"/>
                </a:solidFill>
              </a:rPr>
              <a:t>Champs d’intérêt et aptitudes</a:t>
            </a:r>
            <a:br>
              <a:rPr b="1" i="0" lang="en-US" sz="3200" u="none" strike="noStrike">
                <a:latin typeface="Calibri"/>
                <a:ea typeface="Calibri"/>
                <a:cs typeface="Calibri"/>
                <a:sym typeface="Calibri"/>
              </a:rPr>
            </a:br>
            <a:br>
              <a:rPr b="1" lang="en-US" sz="2800"/>
            </a:br>
            <a:r>
              <a:rPr b="1" lang="en-US" sz="2700">
                <a:solidFill>
                  <a:schemeClr val="lt1"/>
                </a:solidFill>
              </a:rPr>
              <a:t>Produire une description de soi en termes d’intérêts et d’aptitudes</a:t>
            </a:r>
            <a:br>
              <a:rPr lang="en-US" sz="2000">
                <a:latin typeface="Calibri"/>
                <a:ea typeface="Calibri"/>
                <a:cs typeface="Calibri"/>
                <a:sym typeface="Calibri"/>
              </a:rPr>
            </a:br>
            <a:br>
              <a:rPr lang="en-US" sz="2200">
                <a:latin typeface="Calibri"/>
                <a:ea typeface="Calibri"/>
                <a:cs typeface="Calibri"/>
                <a:sym typeface="Calibri"/>
              </a:rPr>
            </a:br>
            <a:endParaRPr b="1" sz="1800">
              <a:solidFill>
                <a:schemeClr val="lt1"/>
              </a:solidFill>
            </a:endParaRPr>
          </a:p>
        </p:txBody>
      </p:sp>
      <p:sp>
        <p:nvSpPr>
          <p:cNvPr id="322" name="Google Shape;322;p49"/>
          <p:cNvSpPr txBox="1"/>
          <p:nvPr>
            <p:ph idx="1" type="subTitle"/>
          </p:nvPr>
        </p:nvSpPr>
        <p:spPr>
          <a:xfrm>
            <a:off x="892817" y="4291894"/>
            <a:ext cx="6136057" cy="3161335"/>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Apprendre la signification des termes intérêt, aptitude et champ d’intérêt;</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Observer des manifestations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Reconnaître lui-même un certain nombre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décrire du point de vue de ses champs d’intérêt et de ses aptitudes. </a:t>
            </a:r>
            <a:endParaRPr sz="2000">
              <a:solidFill>
                <a:schemeClr val="lt1"/>
              </a:solidFill>
              <a:latin typeface="Quattrocento Sans"/>
              <a:ea typeface="Quattrocento Sans"/>
              <a:cs typeface="Quattrocento Sans"/>
              <a:sym typeface="Quattrocento Sans"/>
            </a:endParaRPr>
          </a:p>
        </p:txBody>
      </p:sp>
      <p:sp>
        <p:nvSpPr>
          <p:cNvPr id="323" name="Google Shape;323;p49"/>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4" name="Google Shape;324;p49"/>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p49"/>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6" name="Google Shape;326;p49"/>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27" name="Google Shape;327;p49"/>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50"/>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50"/>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335" name="Google Shape;335;p50"/>
          <p:cNvGrpSpPr/>
          <p:nvPr/>
        </p:nvGrpSpPr>
        <p:grpSpPr>
          <a:xfrm>
            <a:off x="-8137" y="0"/>
            <a:ext cx="5646974" cy="6483075"/>
            <a:chOff x="-19221" y="0"/>
            <a:chExt cx="5646974" cy="6483075"/>
          </a:xfrm>
        </p:grpSpPr>
        <p:sp>
          <p:nvSpPr>
            <p:cNvPr id="336" name="Google Shape;336;p50"/>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411"/>
                  </a:srgbClr>
                </a:gs>
                <a:gs pos="37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50"/>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411"/>
                  </a:srgbClr>
                </a:gs>
                <a:gs pos="2000">
                  <a:srgbClr val="FFFFFF">
                    <a:alpha val="9411"/>
                  </a:srgbClr>
                </a:gs>
                <a:gs pos="54000">
                  <a:srgbClr val="70AD47">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50"/>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50"/>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50"/>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411"/>
                  </a:srgbClr>
                </a:gs>
                <a:gs pos="2000">
                  <a:srgbClr val="FFFFFF">
                    <a:alpha val="9411"/>
                  </a:srgbClr>
                </a:gs>
                <a:gs pos="16000">
                  <a:srgbClr val="70AD47">
                    <a:alpha val="9411"/>
                  </a:srgbClr>
                </a:gs>
                <a:gs pos="74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41" name="Google Shape;341;p50"/>
          <p:cNvSpPr txBox="1"/>
          <p:nvPr>
            <p:ph type="title"/>
          </p:nvPr>
        </p:nvSpPr>
        <p:spPr>
          <a:xfrm>
            <a:off x="143314" y="1967377"/>
            <a:ext cx="4474292"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solidFill>
                  <a:schemeClr val="dk1"/>
                </a:solidFill>
                <a:latin typeface="Calibri"/>
                <a:ea typeface="Calibri"/>
                <a:cs typeface="Calibri"/>
                <a:sym typeface="Calibri"/>
              </a:rPr>
              <a:t>C’est le moment de produire une description de soi!</a:t>
            </a:r>
            <a:endParaRPr b="1">
              <a:solidFill>
                <a:schemeClr val="dk1"/>
              </a:solidFill>
            </a:endParaRPr>
          </a:p>
        </p:txBody>
      </p:sp>
      <p:sp>
        <p:nvSpPr>
          <p:cNvPr id="342" name="Google Shape;342;p50"/>
          <p:cNvSpPr txBox="1"/>
          <p:nvPr>
            <p:ph idx="1" type="body"/>
          </p:nvPr>
        </p:nvSpPr>
        <p:spPr>
          <a:xfrm>
            <a:off x="6090574" y="931262"/>
            <a:ext cx="5646974" cy="5230634"/>
          </a:xfrm>
          <a:prstGeom prst="rect">
            <a:avLst/>
          </a:prstGeom>
          <a:noFill/>
          <a:ln>
            <a:noFill/>
          </a:ln>
        </p:spPr>
        <p:txBody>
          <a:bodyPr anchorCtr="0" anchor="ctr"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en-US" sz="3000"/>
              <a:t>Décrire vos intérêts et vos aptitudes;</a:t>
            </a:r>
            <a:endParaRPr/>
          </a:p>
          <a:p>
            <a:pPr indent="-342900" lvl="0" marL="457200" rtl="0" algn="l">
              <a:lnSpc>
                <a:spcPct val="90000"/>
              </a:lnSpc>
              <a:spcBef>
                <a:spcPts val="1000"/>
              </a:spcBef>
              <a:spcAft>
                <a:spcPts val="0"/>
              </a:spcAft>
              <a:buClr>
                <a:schemeClr val="dk1"/>
              </a:buClr>
              <a:buSzPts val="1800"/>
              <a:buChar char="•"/>
            </a:pPr>
            <a:r>
              <a:rPr lang="en-US" sz="3000"/>
              <a:t>En discuter avec votre coéquipier et bonifier la liste;</a:t>
            </a:r>
            <a:endParaRPr/>
          </a:p>
          <a:p>
            <a:pPr indent="-342900" lvl="0" marL="457200" rtl="0" algn="l">
              <a:lnSpc>
                <a:spcPct val="90000"/>
              </a:lnSpc>
              <a:spcBef>
                <a:spcPts val="1000"/>
              </a:spcBef>
              <a:spcAft>
                <a:spcPts val="0"/>
              </a:spcAft>
              <a:buClr>
                <a:schemeClr val="dk1"/>
              </a:buClr>
              <a:buSzPts val="1800"/>
              <a:buChar char="•"/>
            </a:pPr>
            <a:r>
              <a:rPr lang="en-US" sz="3000"/>
              <a:t>Réaliser votre autoportrait à la manière de Jaume Marco en tenant compte de vos intérêts et de vos aptitudes;</a:t>
            </a:r>
            <a:endParaRPr/>
          </a:p>
          <a:p>
            <a:pPr indent="-342900" lvl="0" marL="457200" rtl="0" algn="l">
              <a:lnSpc>
                <a:spcPct val="90000"/>
              </a:lnSpc>
              <a:spcBef>
                <a:spcPts val="1000"/>
              </a:spcBef>
              <a:spcAft>
                <a:spcPts val="0"/>
              </a:spcAft>
              <a:buClr>
                <a:schemeClr val="dk1"/>
              </a:buClr>
              <a:buSzPts val="1800"/>
              <a:buChar char="•"/>
            </a:pPr>
            <a:r>
              <a:rPr lang="en-US" sz="3000"/>
              <a:t>Présenter sa création au groupe.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1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9" name="Google Shape;349;p17"/>
          <p:cNvGrpSpPr/>
          <p:nvPr/>
        </p:nvGrpSpPr>
        <p:grpSpPr>
          <a:xfrm>
            <a:off x="7855526" y="2227167"/>
            <a:ext cx="4336168" cy="4630834"/>
            <a:chOff x="7855526" y="2145638"/>
            <a:chExt cx="4336168" cy="4630834"/>
          </a:xfrm>
        </p:grpSpPr>
        <p:sp>
          <p:nvSpPr>
            <p:cNvPr id="350" name="Google Shape;350;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17"/>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17"/>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54" name="Google Shape;354;p17"/>
          <p:cNvGrpSpPr/>
          <p:nvPr/>
        </p:nvGrpSpPr>
        <p:grpSpPr>
          <a:xfrm flipH="1">
            <a:off x="5112326" y="0"/>
            <a:ext cx="4683941" cy="3456291"/>
            <a:chOff x="4345582" y="0"/>
            <a:chExt cx="5069918" cy="3741104"/>
          </a:xfrm>
        </p:grpSpPr>
        <p:sp>
          <p:nvSpPr>
            <p:cNvPr id="355" name="Google Shape;355;p17"/>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17"/>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17"/>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7"/>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9" name="Google Shape;359;p17"/>
          <p:cNvSpPr txBox="1"/>
          <p:nvPr>
            <p:ph type="title"/>
          </p:nvPr>
        </p:nvSpPr>
        <p:spPr>
          <a:xfrm>
            <a:off x="660897" y="2226313"/>
            <a:ext cx="5145024" cy="8645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a:solidFill>
                  <a:schemeClr val="dk2"/>
                </a:solidFill>
              </a:rPr>
              <a:t>Bilan</a:t>
            </a:r>
            <a:endParaRPr b="1">
              <a:solidFill>
                <a:schemeClr val="dk2"/>
              </a:solidFill>
            </a:endParaRPr>
          </a:p>
        </p:txBody>
      </p:sp>
      <p:pic>
        <p:nvPicPr>
          <p:cNvPr id="360" name="Google Shape;360;p17"/>
          <p:cNvPicPr preferRelativeResize="0"/>
          <p:nvPr/>
        </p:nvPicPr>
        <p:blipFill rotWithShape="1">
          <a:blip r:embed="rId3">
            <a:alphaModFix/>
          </a:blip>
          <a:srcRect b="0" l="0" r="0" t="0"/>
          <a:stretch/>
        </p:blipFill>
        <p:spPr>
          <a:xfrm>
            <a:off x="6198853" y="397025"/>
            <a:ext cx="2629372" cy="1466634"/>
          </a:xfrm>
          <a:prstGeom prst="rect">
            <a:avLst/>
          </a:prstGeom>
          <a:noFill/>
          <a:ln>
            <a:noFill/>
          </a:ln>
        </p:spPr>
      </p:pic>
      <p:sp>
        <p:nvSpPr>
          <p:cNvPr id="361" name="Google Shape;361;p17"/>
          <p:cNvSpPr txBox="1"/>
          <p:nvPr>
            <p:ph idx="1" type="body"/>
          </p:nvPr>
        </p:nvSpPr>
        <p:spPr>
          <a:xfrm>
            <a:off x="344598" y="2881757"/>
            <a:ext cx="8895869" cy="4214383"/>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a:solidFill>
                  <a:schemeClr val="dk2"/>
                </a:solidFill>
              </a:rPr>
              <a:t>Qu’est-ce que vous savez maintenant que vous ne saviez pas avant de faire des apprentissages liés à ce COSP? </a:t>
            </a:r>
            <a:endParaRPr>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Pourquoi mieux connaître vos champs d’intérêt et vos aptitudes peut-il vous être utile? </a:t>
            </a:r>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pourriez-vous utiliser la stratégie d’apprentissage </a:t>
            </a:r>
            <a:r>
              <a:rPr i="1" lang="en-US">
                <a:solidFill>
                  <a:schemeClr val="dk2"/>
                </a:solidFill>
              </a:rPr>
              <a:t>Produire</a:t>
            </a:r>
            <a:r>
              <a:rPr lang="en-US">
                <a:solidFill>
                  <a:schemeClr val="dk2"/>
                </a:solidFill>
              </a:rPr>
              <a:t> dans d’autres situations? </a:t>
            </a:r>
            <a:endParaRPr>
              <a:solidFill>
                <a:schemeClr val="dk2"/>
              </a:solidFill>
            </a:endParaRPr>
          </a:p>
        </p:txBody>
      </p:sp>
      <p:pic>
        <p:nvPicPr>
          <p:cNvPr id="362" name="Google Shape;362;p17"/>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51"/>
          <p:cNvGrpSpPr/>
          <p:nvPr/>
        </p:nvGrpSpPr>
        <p:grpSpPr>
          <a:xfrm>
            <a:off x="2595" y="139521"/>
            <a:ext cx="5646974" cy="6483075"/>
            <a:chOff x="-19221" y="0"/>
            <a:chExt cx="5646974" cy="6483075"/>
          </a:xfrm>
        </p:grpSpPr>
        <p:sp>
          <p:nvSpPr>
            <p:cNvPr id="369" name="Google Shape;369;p5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411"/>
                  </a:srgbClr>
                </a:gs>
                <a:gs pos="37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5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411"/>
                  </a:srgbClr>
                </a:gs>
                <a:gs pos="2000">
                  <a:srgbClr val="FFFFFF">
                    <a:alpha val="9411"/>
                  </a:srgbClr>
                </a:gs>
                <a:gs pos="54000">
                  <a:srgbClr val="70AD47">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5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5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5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411"/>
                  </a:srgbClr>
                </a:gs>
                <a:gs pos="2000">
                  <a:srgbClr val="FFFFFF">
                    <a:alpha val="9411"/>
                  </a:srgbClr>
                </a:gs>
                <a:gs pos="16000">
                  <a:srgbClr val="70AD47">
                    <a:alpha val="9411"/>
                  </a:srgbClr>
                </a:gs>
                <a:gs pos="74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374" name="Google Shape;374;p51"/>
          <p:cNvPicPr preferRelativeResize="0"/>
          <p:nvPr/>
        </p:nvPicPr>
        <p:blipFill rotWithShape="1">
          <a:blip r:embed="rId3">
            <a:alphaModFix/>
          </a:blip>
          <a:srcRect b="0" l="0" r="0" t="0"/>
          <a:stretch/>
        </p:blipFill>
        <p:spPr>
          <a:xfrm>
            <a:off x="5725738" y="801512"/>
            <a:ext cx="3736822" cy="1337028"/>
          </a:xfrm>
          <a:prstGeom prst="rect">
            <a:avLst/>
          </a:prstGeom>
          <a:noFill/>
          <a:ln>
            <a:noFill/>
          </a:ln>
        </p:spPr>
      </p:pic>
      <p:pic>
        <p:nvPicPr>
          <p:cNvPr id="375" name="Google Shape;375;p51"/>
          <p:cNvPicPr preferRelativeResize="0"/>
          <p:nvPr/>
        </p:nvPicPr>
        <p:blipFill rotWithShape="1">
          <a:blip r:embed="rId4">
            <a:alphaModFix/>
          </a:blip>
          <a:srcRect b="0" l="0" r="0" t="0"/>
          <a:stretch/>
        </p:blipFill>
        <p:spPr>
          <a:xfrm>
            <a:off x="9334744" y="683550"/>
            <a:ext cx="2159815" cy="2045539"/>
          </a:xfrm>
          <a:prstGeom prst="rect">
            <a:avLst/>
          </a:prstGeom>
          <a:noFill/>
          <a:ln>
            <a:noFill/>
          </a:ln>
        </p:spPr>
      </p:pic>
      <p:sp>
        <p:nvSpPr>
          <p:cNvPr id="376" name="Google Shape;376;p51"/>
          <p:cNvSpPr txBox="1"/>
          <p:nvPr/>
        </p:nvSpPr>
        <p:spPr>
          <a:xfrm>
            <a:off x="697441" y="2138540"/>
            <a:ext cx="3669161" cy="27600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4400" u="none" cap="none" strike="noStrike">
                <a:solidFill>
                  <a:schemeClr val="dk2"/>
                </a:solidFill>
                <a:latin typeface="Calibri"/>
                <a:ea typeface="Calibri"/>
                <a:cs typeface="Calibri"/>
                <a:sym typeface="Calibri"/>
              </a:rPr>
              <a:t>En avril…</a:t>
            </a:r>
            <a:endParaRPr/>
          </a:p>
        </p:txBody>
      </p:sp>
      <p:sp>
        <p:nvSpPr>
          <p:cNvPr id="377" name="Google Shape;377;p51"/>
          <p:cNvSpPr txBox="1"/>
          <p:nvPr/>
        </p:nvSpPr>
        <p:spPr>
          <a:xfrm>
            <a:off x="5722189" y="2876289"/>
            <a:ext cx="6231281" cy="373397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2800" u="none" cap="none" strike="noStrike">
                <a:solidFill>
                  <a:schemeClr val="dk2"/>
                </a:solidFill>
                <a:latin typeface="Calibri"/>
                <a:ea typeface="Calibri"/>
                <a:cs typeface="Calibri"/>
                <a:sym typeface="Calibri"/>
              </a:rPr>
              <a:t>Le contenu </a:t>
            </a:r>
            <a:r>
              <a:rPr b="1" i="0" lang="en-US" sz="2800" u="none" cap="none" strike="noStrike">
                <a:solidFill>
                  <a:schemeClr val="dk2"/>
                </a:solidFill>
                <a:latin typeface="Calibri"/>
                <a:ea typeface="Calibri"/>
                <a:cs typeface="Calibri"/>
                <a:sym typeface="Calibri"/>
              </a:rPr>
              <a:t>Caractéristiques de l’école secondaire </a:t>
            </a:r>
            <a:r>
              <a:rPr b="0" i="0" lang="en-US" sz="2800" u="none" cap="none" strike="noStrike">
                <a:solidFill>
                  <a:schemeClr val="dk2"/>
                </a:solidFill>
                <a:latin typeface="Calibri"/>
                <a:ea typeface="Calibri"/>
                <a:cs typeface="Calibri"/>
                <a:sym typeface="Calibri"/>
              </a:rPr>
              <a:t>sera abordé en réseau. </a:t>
            </a:r>
            <a:endParaRPr b="0" i="0" sz="2800" u="none" cap="none" strike="noStrike">
              <a:solidFill>
                <a:srgbClr val="000000"/>
              </a:solidFill>
              <a:latin typeface="Arial"/>
              <a:ea typeface="Arial"/>
              <a:cs typeface="Arial"/>
              <a:sym typeface="Arial"/>
            </a:endParaRPr>
          </a:p>
          <a:p>
            <a:pPr indent="114300" lvl="0" marL="0" marR="0" rtl="0" algn="l">
              <a:lnSpc>
                <a:spcPct val="90000"/>
              </a:lnSpc>
              <a:spcBef>
                <a:spcPts val="600"/>
              </a:spcBef>
              <a:spcAft>
                <a:spcPts val="0"/>
              </a:spcAft>
              <a:buClr>
                <a:schemeClr val="dk1"/>
              </a:buClr>
              <a:buSzPts val="1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Ce sera l’occasion de </a:t>
            </a:r>
            <a:r>
              <a:rPr b="1" i="0" lang="en-US" sz="2800" u="none" cap="none" strike="noStrike">
                <a:solidFill>
                  <a:schemeClr val="dk2"/>
                </a:solidFill>
                <a:latin typeface="Calibri"/>
                <a:ea typeface="Calibri"/>
                <a:cs typeface="Calibri"/>
                <a:sym typeface="Calibri"/>
              </a:rPr>
              <a:t>comparer les principales différences et ressemblances entre l’école primaire et l’école secondaire.</a:t>
            </a:r>
            <a:endParaRPr b="1" i="0" sz="2800" u="none" cap="none" strike="noStrike">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txBox="1"/>
          <p:nvPr>
            <p:ph type="ctrTitle"/>
          </p:nvPr>
        </p:nvSpPr>
        <p:spPr>
          <a:xfrm>
            <a:off x="1108477" y="981982"/>
            <a:ext cx="4391253" cy="2834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3000">
                <a:solidFill>
                  <a:srgbClr val="FFFFFF"/>
                </a:solidFill>
              </a:rPr>
              <a:t>Champs d’intérêt et aptitudes</a:t>
            </a:r>
            <a:br>
              <a:rPr b="1" i="0" lang="en-US" sz="2800" u="none" strike="noStrike">
                <a:latin typeface="Calibri"/>
                <a:ea typeface="Calibri"/>
                <a:cs typeface="Calibri"/>
                <a:sym typeface="Calibri"/>
              </a:rPr>
            </a:br>
            <a:br>
              <a:rPr b="1" lang="en-US" sz="2400"/>
            </a:br>
            <a:r>
              <a:rPr b="1" lang="en-US" sz="2400">
                <a:solidFill>
                  <a:schemeClr val="lt1"/>
                </a:solidFill>
              </a:rPr>
              <a:t>Produire une description de soi en termes d’intérêts et d’aptitudes</a:t>
            </a:r>
            <a:br>
              <a:rPr lang="en-US" sz="1800">
                <a:latin typeface="Calibri"/>
                <a:ea typeface="Calibri"/>
                <a:cs typeface="Calibri"/>
                <a:sym typeface="Calibri"/>
              </a:rPr>
            </a:br>
            <a:endParaRPr b="1" sz="1800">
              <a:solidFill>
                <a:schemeClr val="lt1"/>
              </a:solidFill>
            </a:endParaRPr>
          </a:p>
        </p:txBody>
      </p:sp>
      <p:sp>
        <p:nvSpPr>
          <p:cNvPr id="119" name="Google Shape;119;p3"/>
          <p:cNvSpPr txBox="1"/>
          <p:nvPr>
            <p:ph idx="1" type="subTitle"/>
          </p:nvPr>
        </p:nvSpPr>
        <p:spPr>
          <a:xfrm>
            <a:off x="1007836" y="3961213"/>
            <a:ext cx="6136057" cy="3376995"/>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Apprendre la signification des termes intérêt, aptitude et champ d’intérêt;</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Observer des manifestations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Reconnaître lui-même un certain nombre de ses intérêts et de ses aptitudes;</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décrire du point de vue de ses champs d’intérêt et de ses aptitudes. </a:t>
            </a:r>
            <a:endParaRPr sz="1800">
              <a:solidFill>
                <a:schemeClr val="lt1"/>
              </a:solidFill>
              <a:latin typeface="Quattrocento Sans"/>
              <a:ea typeface="Quattrocento Sans"/>
              <a:cs typeface="Quattrocento Sans"/>
              <a:sym typeface="Quattrocento Sans"/>
            </a:endParaRPr>
          </a:p>
        </p:txBody>
      </p:sp>
      <p:sp>
        <p:nvSpPr>
          <p:cNvPr id="120" name="Google Shape;120;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4" name="Google Shape;124;p3"/>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6"/>
          <p:cNvSpPr/>
          <p:nvPr/>
        </p:nvSpPr>
        <p:spPr>
          <a:xfrm>
            <a:off x="305" y="-214489"/>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2" name="Google Shape;132;p6"/>
          <p:cNvSpPr txBox="1"/>
          <p:nvPr>
            <p:ph type="title"/>
          </p:nvPr>
        </p:nvSpPr>
        <p:spPr>
          <a:xfrm>
            <a:off x="488370" y="-2875"/>
            <a:ext cx="10579608"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US">
                <a:solidFill>
                  <a:schemeClr val="dk2"/>
                </a:solidFill>
              </a:rPr>
              <a:t>Définissons d’abord ces notions…</a:t>
            </a:r>
            <a:endParaRPr b="1">
              <a:solidFill>
                <a:schemeClr val="dk2"/>
              </a:solidFill>
            </a:endParaRPr>
          </a:p>
        </p:txBody>
      </p:sp>
      <p:grpSp>
        <p:nvGrpSpPr>
          <p:cNvPr id="133" name="Google Shape;133;p6"/>
          <p:cNvGrpSpPr/>
          <p:nvPr/>
        </p:nvGrpSpPr>
        <p:grpSpPr>
          <a:xfrm rot="5400000">
            <a:off x="9262397" y="134260"/>
            <a:ext cx="3142400" cy="2716805"/>
            <a:chOff x="-305" y="-4155"/>
            <a:chExt cx="2514948" cy="2174333"/>
          </a:xfrm>
        </p:grpSpPr>
        <p:sp>
          <p:nvSpPr>
            <p:cNvPr id="134" name="Google Shape;134;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7" name="Google Shape;137;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38" name="Google Shape;138;p6"/>
          <p:cNvGrpSpPr/>
          <p:nvPr/>
        </p:nvGrpSpPr>
        <p:grpSpPr>
          <a:xfrm flipH="1" rot="10800000">
            <a:off x="0" y="5047906"/>
            <a:ext cx="2412221" cy="1810094"/>
            <a:chOff x="-305" y="-1"/>
            <a:chExt cx="3832880" cy="2876136"/>
          </a:xfrm>
        </p:grpSpPr>
        <p:sp>
          <p:nvSpPr>
            <p:cNvPr id="139" name="Google Shape;139;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43" name="Google Shape;143;p6"/>
          <p:cNvGrpSpPr/>
          <p:nvPr/>
        </p:nvGrpSpPr>
        <p:grpSpPr>
          <a:xfrm>
            <a:off x="1034794" y="1378224"/>
            <a:ext cx="10120885" cy="5142097"/>
            <a:chOff x="-2" y="-431870"/>
            <a:chExt cx="10120885" cy="5142097"/>
          </a:xfrm>
        </p:grpSpPr>
        <p:sp>
          <p:nvSpPr>
            <p:cNvPr id="144" name="Google Shape;144;p6"/>
            <p:cNvSpPr/>
            <p:nvPr/>
          </p:nvSpPr>
          <p:spPr>
            <a:xfrm>
              <a:off x="-1" y="-431870"/>
              <a:ext cx="10119359" cy="1710540"/>
            </a:xfrm>
            <a:prstGeom prst="roundRect">
              <a:avLst>
                <a:gd fmla="val 16667" name="adj"/>
              </a:avLst>
            </a:prstGeom>
            <a:solidFill>
              <a:srgbClr val="8BAD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txBox="1"/>
            <p:nvPr/>
          </p:nvSpPr>
          <p:spPr>
            <a:xfrm>
              <a:off x="83500" y="-33317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 intérêt?</a:t>
              </a:r>
              <a:endParaRPr b="1" i="0" sz="4000" u="none" cap="none" strike="noStrike">
                <a:solidFill>
                  <a:schemeClr val="lt1"/>
                </a:solidFill>
                <a:latin typeface="Calibri"/>
                <a:ea typeface="Calibri"/>
                <a:cs typeface="Calibri"/>
                <a:sym typeface="Calibri"/>
              </a:endParaRPr>
            </a:p>
          </p:txBody>
        </p:sp>
        <p:sp>
          <p:nvSpPr>
            <p:cNvPr id="146" name="Google Shape;146;p6"/>
            <p:cNvSpPr/>
            <p:nvPr/>
          </p:nvSpPr>
          <p:spPr>
            <a:xfrm>
              <a:off x="1524" y="1278393"/>
              <a:ext cx="10119359" cy="171054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txBox="1"/>
            <p:nvPr/>
          </p:nvSpPr>
          <p:spPr>
            <a:xfrm>
              <a:off x="85026" y="1361895"/>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qu’une aptitude?</a:t>
              </a:r>
              <a:endParaRPr b="1" i="0" sz="4000" u="none" cap="none" strike="noStrike">
                <a:solidFill>
                  <a:schemeClr val="lt1"/>
                </a:solidFill>
                <a:latin typeface="Calibri"/>
                <a:ea typeface="Calibri"/>
                <a:cs typeface="Calibri"/>
                <a:sym typeface="Calibri"/>
              </a:endParaRPr>
            </a:p>
          </p:txBody>
        </p:sp>
        <p:sp>
          <p:nvSpPr>
            <p:cNvPr id="148" name="Google Shape;148;p6"/>
            <p:cNvSpPr/>
            <p:nvPr/>
          </p:nvSpPr>
          <p:spPr>
            <a:xfrm>
              <a:off x="-2" y="2999687"/>
              <a:ext cx="10119359" cy="1710540"/>
            </a:xfrm>
            <a:prstGeom prst="roundRect">
              <a:avLst>
                <a:gd fmla="val 16667" name="adj"/>
              </a:avLst>
            </a:prstGeom>
            <a:solidFill>
              <a:srgbClr val="94BE9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txBox="1"/>
            <p:nvPr/>
          </p:nvSpPr>
          <p:spPr>
            <a:xfrm>
              <a:off x="83500" y="308318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 champ d’intérêt?</a:t>
              </a:r>
              <a:endParaRPr b="1" i="0" sz="40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57" name="Google Shape;157;p4"/>
          <p:cNvGrpSpPr/>
          <p:nvPr/>
        </p:nvGrpSpPr>
        <p:grpSpPr>
          <a:xfrm>
            <a:off x="-8137" y="0"/>
            <a:ext cx="5646974" cy="6483075"/>
            <a:chOff x="-19221" y="0"/>
            <a:chExt cx="5646974" cy="6483075"/>
          </a:xfrm>
        </p:grpSpPr>
        <p:sp>
          <p:nvSpPr>
            <p:cNvPr id="158" name="Google Shape;158;p4"/>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411"/>
                  </a:srgbClr>
                </a:gs>
                <a:gs pos="37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4"/>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411"/>
                  </a:srgbClr>
                </a:gs>
                <a:gs pos="2000">
                  <a:srgbClr val="FFFFFF">
                    <a:alpha val="9411"/>
                  </a:srgbClr>
                </a:gs>
                <a:gs pos="54000">
                  <a:srgbClr val="70AD47">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4"/>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4"/>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411"/>
                  </a:srgbClr>
                </a:gs>
                <a:gs pos="2000">
                  <a:srgbClr val="FFFFFF">
                    <a:alpha val="9411"/>
                  </a:srgbClr>
                </a:gs>
                <a:gs pos="16000">
                  <a:srgbClr val="70AD47">
                    <a:alpha val="9411"/>
                  </a:srgbClr>
                </a:gs>
                <a:gs pos="74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3" name="Google Shape;163;p4"/>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Calibri"/>
              <a:buNone/>
            </a:pPr>
            <a:r>
              <a:rPr b="1" lang="en-US">
                <a:solidFill>
                  <a:schemeClr val="dk2"/>
                </a:solidFill>
              </a:rPr>
              <a:t>Produire, qu’est-ce que c’est</a:t>
            </a:r>
            <a:r>
              <a:rPr lang="en-US" sz="4000">
                <a:solidFill>
                  <a:schemeClr val="dk2"/>
                </a:solidFill>
              </a:rPr>
              <a:t>?</a:t>
            </a:r>
            <a:endParaRPr sz="4000">
              <a:solidFill>
                <a:schemeClr val="dk2"/>
              </a:solidFill>
            </a:endParaRPr>
          </a:p>
        </p:txBody>
      </p:sp>
      <p:sp>
        <p:nvSpPr>
          <p:cNvPr id="164" name="Google Shape;164;p4"/>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None/>
            </a:pPr>
            <a:r>
              <a:rPr lang="en-US" sz="3300"/>
              <a:t>Extérioriser de mémoire ou exprimer de manière concrète les connaissances jugées pertinentes (écrire, dire à voix haute ou dessiner ce qu’on sait sur un sujet)</a:t>
            </a:r>
            <a:endParaRPr sz="33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3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3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72" name="Google Shape;172;p31"/>
          <p:cNvGrpSpPr/>
          <p:nvPr/>
        </p:nvGrpSpPr>
        <p:grpSpPr>
          <a:xfrm>
            <a:off x="-8137" y="0"/>
            <a:ext cx="5646974" cy="6483075"/>
            <a:chOff x="-19221" y="0"/>
            <a:chExt cx="5646974" cy="6483075"/>
          </a:xfrm>
        </p:grpSpPr>
        <p:sp>
          <p:nvSpPr>
            <p:cNvPr id="173" name="Google Shape;173;p3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411"/>
                  </a:srgbClr>
                </a:gs>
                <a:gs pos="37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3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411"/>
                  </a:srgbClr>
                </a:gs>
                <a:gs pos="2000">
                  <a:srgbClr val="FFFFFF">
                    <a:alpha val="9411"/>
                  </a:srgbClr>
                </a:gs>
                <a:gs pos="54000">
                  <a:srgbClr val="70AD47">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3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3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3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411"/>
                  </a:srgbClr>
                </a:gs>
                <a:gs pos="2000">
                  <a:srgbClr val="FFFFFF">
                    <a:alpha val="9411"/>
                  </a:srgbClr>
                </a:gs>
                <a:gs pos="16000">
                  <a:srgbClr val="70AD47">
                    <a:alpha val="9411"/>
                  </a:srgbClr>
                </a:gs>
                <a:gs pos="74000">
                  <a:srgbClr val="4472C4">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8" name="Google Shape;178;p31"/>
          <p:cNvSpPr txBox="1"/>
          <p:nvPr>
            <p:ph type="title"/>
          </p:nvPr>
        </p:nvSpPr>
        <p:spPr>
          <a:xfrm>
            <a:off x="143314" y="1967377"/>
            <a:ext cx="4474292"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000">
                <a:solidFill>
                  <a:schemeClr val="dk1"/>
                </a:solidFill>
              </a:rPr>
              <a:t>P</a:t>
            </a:r>
            <a:r>
              <a:rPr b="1" lang="en-US">
                <a:solidFill>
                  <a:schemeClr val="dk1"/>
                </a:solidFill>
              </a:rPr>
              <a:t>our réaliser cet apprentissage:</a:t>
            </a:r>
            <a:endParaRPr b="1">
              <a:solidFill>
                <a:schemeClr val="dk1"/>
              </a:solidFill>
            </a:endParaRPr>
          </a:p>
        </p:txBody>
      </p:sp>
      <p:sp>
        <p:nvSpPr>
          <p:cNvPr id="179" name="Google Shape;179;p31"/>
          <p:cNvSpPr txBox="1"/>
          <p:nvPr>
            <p:ph idx="1" type="body"/>
          </p:nvPr>
        </p:nvSpPr>
        <p:spPr>
          <a:xfrm>
            <a:off x="6090574" y="931262"/>
            <a:ext cx="5608008" cy="5230634"/>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300">
                <a:solidFill>
                  <a:schemeClr val="dk1"/>
                </a:solidFill>
              </a:rPr>
              <a:t>1. Activité préparatoire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2. Rencontre virtuelle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3. Activité de réinvestissement</a:t>
            </a:r>
            <a:endParaRPr sz="3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2"/>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5" name="Google Shape;185;p32"/>
          <p:cNvGrpSpPr/>
          <p:nvPr/>
        </p:nvGrpSpPr>
        <p:grpSpPr>
          <a:xfrm>
            <a:off x="0" y="12929"/>
            <a:ext cx="12188952" cy="3490956"/>
            <a:chOff x="651279" y="598259"/>
            <a:chExt cx="10889442" cy="5680742"/>
          </a:xfrm>
        </p:grpSpPr>
        <p:sp>
          <p:nvSpPr>
            <p:cNvPr id="186" name="Google Shape;186;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32"/>
            <p:cNvSpPr/>
            <p:nvPr/>
          </p:nvSpPr>
          <p:spPr>
            <a:xfrm>
              <a:off x="651279" y="598259"/>
              <a:ext cx="10889442" cy="5680742"/>
            </a:xfrm>
            <a:prstGeom prst="rect">
              <a:avLst/>
            </a:prstGeom>
            <a:solidFill>
              <a:schemeClr val="accent6">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8" name="Google Shape;188;p32"/>
          <p:cNvGrpSpPr/>
          <p:nvPr/>
        </p:nvGrpSpPr>
        <p:grpSpPr>
          <a:xfrm>
            <a:off x="0" y="0"/>
            <a:ext cx="12188952" cy="6858000"/>
            <a:chOff x="0" y="0"/>
            <a:chExt cx="12188952" cy="6858000"/>
          </a:xfrm>
        </p:grpSpPr>
        <p:sp>
          <p:nvSpPr>
            <p:cNvPr id="189" name="Google Shape;189;p32"/>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32"/>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32"/>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32"/>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32"/>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32"/>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6" name="Google Shape;196;p32"/>
          <p:cNvSpPr txBox="1"/>
          <p:nvPr>
            <p:ph idx="1" type="body"/>
          </p:nvPr>
        </p:nvSpPr>
        <p:spPr>
          <a:xfrm>
            <a:off x="746575" y="3712525"/>
            <a:ext cx="6376500" cy="24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Rencontre virtuelle</a:t>
            </a:r>
            <a:endParaRPr b="1" sz="3300">
              <a:solidFill>
                <a:srgbClr val="61A1AB"/>
              </a:solidFill>
            </a:endParaRPr>
          </a:p>
          <a:p>
            <a:pPr indent="0" lvl="0" marL="0" rtl="0" algn="l">
              <a:lnSpc>
                <a:spcPct val="90000"/>
              </a:lnSpc>
              <a:spcBef>
                <a:spcPts val="0"/>
              </a:spcBef>
              <a:spcAft>
                <a:spcPts val="0"/>
              </a:spcAft>
              <a:buClr>
                <a:schemeClr val="dk2"/>
              </a:buClr>
              <a:buSzPts val="2400"/>
              <a:buNone/>
            </a:pPr>
            <a:r>
              <a:t/>
            </a:r>
            <a:endParaRPr b="1" sz="3300">
              <a:solidFill>
                <a:srgbClr val="61A1AB"/>
              </a:solidFill>
            </a:endParaRPr>
          </a:p>
          <a:p>
            <a:pPr indent="0" lvl="0" marL="0" rtl="0" algn="l">
              <a:lnSpc>
                <a:spcPct val="90000"/>
              </a:lnSpc>
              <a:spcBef>
                <a:spcPts val="0"/>
              </a:spcBef>
              <a:spcAft>
                <a:spcPts val="0"/>
              </a:spcAft>
              <a:buClr>
                <a:schemeClr val="dk2"/>
              </a:buClr>
              <a:buSzPts val="2400"/>
              <a:buNone/>
            </a:pPr>
            <a:r>
              <a:rPr b="1" lang="en-US" sz="3300">
                <a:solidFill>
                  <a:srgbClr val="61A1AB"/>
                </a:solidFill>
              </a:rPr>
              <a:t>Le jeudi 15 février 2024 à 13h15</a:t>
            </a:r>
            <a:endParaRPr b="1" sz="3300">
              <a:solidFill>
                <a:srgbClr val="61A1AB"/>
              </a:solidFill>
            </a:endParaRPr>
          </a:p>
        </p:txBody>
      </p:sp>
      <p:pic>
        <p:nvPicPr>
          <p:cNvPr id="197" name="Google Shape;197;p32"/>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
        <p:nvSpPr>
          <p:cNvPr id="198" name="Google Shape;198;p32"/>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Voici ce qu’il y a dans ma tête!</a:t>
            </a:r>
            <a:endParaRPr/>
          </a:p>
        </p:txBody>
      </p:sp>
      <p:pic>
        <p:nvPicPr>
          <p:cNvPr id="199" name="Google Shape;199;p32"/>
          <p:cNvPicPr preferRelativeResize="0"/>
          <p:nvPr/>
        </p:nvPicPr>
        <p:blipFill rotWithShape="1">
          <a:blip r:embed="rId4">
            <a:alphaModFix/>
          </a:blip>
          <a:srcRect b="0" l="0" r="0" t="0"/>
          <a:stretch/>
        </p:blipFill>
        <p:spPr>
          <a:xfrm>
            <a:off x="7258519" y="1522997"/>
            <a:ext cx="3782886" cy="38120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4"/>
          <p:cNvPicPr preferRelativeResize="0"/>
          <p:nvPr/>
        </p:nvPicPr>
        <p:blipFill rotWithShape="1">
          <a:blip r:embed="rId3">
            <a:alphaModFix/>
          </a:blip>
          <a:srcRect b="0" l="0" r="0" t="0"/>
          <a:stretch/>
        </p:blipFill>
        <p:spPr>
          <a:xfrm>
            <a:off x="846992" y="475838"/>
            <a:ext cx="10498015" cy="5906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ctrTitle"/>
          </p:nvPr>
        </p:nvSpPr>
        <p:spPr>
          <a:xfrm>
            <a:off x="1524000" y="3109659"/>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0" i="0" lang="en-US" sz="4400" u="none" strike="noStrike">
                <a:solidFill>
                  <a:srgbClr val="000000"/>
                </a:solidFill>
                <a:latin typeface="Calibri"/>
                <a:ea typeface="Calibri"/>
                <a:cs typeface="Calibri"/>
                <a:sym typeface="Calibri"/>
              </a:rPr>
              <a:t>Par respect du droit d’auteur, il n’est pas possible de placer dans ce diaporama les images de l'album qui seront présentées aux élèves lors de la visioconférence. Les questions posées aux élèves se trouvent sur les prochaines di</a:t>
            </a:r>
            <a:r>
              <a:rPr lang="en-US" sz="4400">
                <a:solidFill>
                  <a:srgbClr val="000000"/>
                </a:solidFill>
              </a:rPr>
              <a:t>a</a:t>
            </a:r>
            <a:r>
              <a:rPr b="0" i="0" lang="en-US" sz="4400" u="none" strike="noStrike">
                <a:solidFill>
                  <a:srgbClr val="000000"/>
                </a:solidFill>
                <a:latin typeface="Calibri"/>
                <a:ea typeface="Calibri"/>
                <a:cs typeface="Calibri"/>
                <a:sym typeface="Calibri"/>
              </a:rPr>
              <a:t>positives.</a:t>
            </a:r>
            <a:endParaRPr sz="4400"/>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