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60" r:id="rId6"/>
    <p:sldId id="259" r:id="rId7"/>
    <p:sldId id="261" r:id="rId8"/>
    <p:sldId id="258" r:id="rId9"/>
    <p:sldId id="264" r:id="rId10"/>
    <p:sldId id="262" r:id="rId11"/>
    <p:sldId id="26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72CE4-09DF-4808-B489-7FAA36666727}" v="26" dt="2020-12-22T18:49:39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8" d="100"/>
          <a:sy n="108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287F6-8843-3F40-BD9D-F70063B81ED5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56172-9C1A-BC43-92E0-F6650C8CC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076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46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05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46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57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1CFD1-F701-A149-865F-0FB97D50E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4F4513-19BB-6B48-923B-6F2701D71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E166BC-5B4B-0A48-986A-443ED3290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83D13-4C44-5040-8A9D-347E67B2E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47ADFB-EA9B-B944-B545-0597593E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79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23B6AC-84E2-834E-B3E3-267E62602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C80352-A90F-3F4C-AEDD-AC930D90A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91C4A9-60E5-7944-A78F-3A8B9519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687911-8537-1748-9F21-F5233F75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4376BA-A2D9-6541-BDBB-88DF1429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22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3EB3209-F15A-C54E-BF48-349C500F3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339302-78EC-EC43-BE40-66C429017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EFCBD1-0A95-4746-8389-7202369E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158962-2194-6A41-91B4-9146D6BD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EE6E18-1A1E-7645-BDF1-26DFC93F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7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482CC-B822-634B-804A-2F89C7A2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4EE1BA-4A2C-4348-839C-B887190F2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A23C0D-C114-6846-9CE2-DF2DEE33B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BA46CC-452E-1C49-A7A3-6809AA89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E5082B-5901-BA47-865E-2205DF6E1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2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F269EF-7D83-A74E-8E98-ADEB757D6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03DE5-6B73-9C47-828C-315D2B7E8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662654-C01D-7043-AADA-69DCB157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3EEC74-B014-B440-B8B4-6EE8AC52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AB54B3-A589-4D45-A79A-3B1987CBB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58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446EAE-84AA-9D4A-B4FF-CAF82D47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1C450F-DFA9-EE42-B39B-BB9EB4757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12D3CB-2055-FC4F-A4F3-B36294C44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C53F27-6107-D443-9B02-94DFF175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239EAD-6CFC-3648-9C0B-77C34F21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D8BF1A-F3B9-C944-B594-13456AC0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67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0D9F7C-1B72-BC4B-B32E-E16EF512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752ADA-E76E-224B-B964-9D072FE99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D6675C-742A-5F47-A699-5489F3FEF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0AA342-C691-AF47-886F-60C70EB6B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E81001-2CE7-B74A-BFD8-5BA1986AC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7276487-D188-B344-81E6-415C0791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F42838-7BC0-B547-A453-F11A3180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F72E02-71EE-E042-A341-B97252102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60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D4024-5FD5-1A40-8674-850B9C1A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9760B2-D3DB-C841-9A4C-86ECE864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15DC6D-B8B4-8A47-ACD5-21E43E5B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4DEECF-8DD6-4446-861C-BFC16AB0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60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AE48E1-1D45-8C49-82C7-614ABE3E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B49C234-2095-B44E-951D-A3AA131E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83C77F-17D2-3B4C-8706-DD9B55FC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9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5DF59-780B-F04A-A539-6041E20F9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9A9B7F-CA2A-184A-B3F5-71BDBCBEE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BF0321-19DE-5046-88CD-7182D83CA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35DA33-5E12-9C4D-85E8-BEF6FAA8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C4CE80-2745-B745-9FF8-6C6FC7C02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1F5E8F-EC5D-C542-9E3D-21975E35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61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A9AA19-E827-CA4B-B4A1-590AE0F2E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5CDD91-0E41-4141-88E4-FCD84CB40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86A0CE-B289-0C4E-A185-AE8A19EAD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FF1804-1B2A-0643-9055-894FD441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6EFB81-0F21-F54C-9FDB-6E8BB674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A15ED6-2936-C040-8307-66837B4B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00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F516251-FC31-0541-9235-03C4E98E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8ECDF1-696D-2D4B-9F8A-CC05597D9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F192-FA0D-BD44-B9A8-E69DB3939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DBB22-0080-B542-8E4D-AA2C7558D90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9AB95-CF1E-414B-A9DC-85BC9502B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DCA319-78E0-5040-BC57-30EC8174B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03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id="{88D09333-CB2C-2E4A-BA9E-D404FA96D7DA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pic>
          <p:nvPicPr>
            <p:cNvPr id="1028" name="Picture 4" descr="Christmas Background, Neige, Bokeh, Hiver">
              <a:extLst>
                <a:ext uri="{FF2B5EF4-FFF2-40B4-BE49-F238E27FC236}">
                  <a16:creationId xmlns:a16="http://schemas.microsoft.com/office/drawing/2014/main" id="{D46C5B45-6F65-F84F-ADFF-917EE397E5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1999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89FA0B7-0DCE-A140-BF49-602CC2424D7F}"/>
                </a:ext>
              </a:extLst>
            </p:cNvPr>
            <p:cNvSpPr txBox="1"/>
            <p:nvPr/>
          </p:nvSpPr>
          <p:spPr>
            <a:xfrm>
              <a:off x="4583874" y="751344"/>
              <a:ext cx="6768935" cy="5663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Les défis du bonhomme hiver!!!</a:t>
              </a:r>
            </a:p>
            <a:p>
              <a:endParaRPr lang="fr-FR" dirty="0"/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Ah l’hiver  ! Que de plaisirs!  Viens t’amuser tout en apprenant !  Les 5 et 6 janvier à 13h30, nous te proposons deux expériences scientifiques pour en savoir plus sur les mystères de la glace.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La glace nous rafraichit l’été dans</a:t>
              </a: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 un grand verre de limonade!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La glace est si précieuse pour jouer au hockey, faire du patinage artistique, de la glissade </a:t>
              </a: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et des châteaux magnifiques.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Toutefois, elle peut être redoutable sur la ROUTE!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Joins-toi à nous en visioconférence - le lien vous sera envoyé par courriel!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endParaRPr lang="fr-FR" dirty="0"/>
            </a:p>
          </p:txBody>
        </p:sp>
      </p:grpSp>
      <p:pic>
        <p:nvPicPr>
          <p:cNvPr id="10" name="Graphique 9" descr="Snowflake avec un remplissage uni">
            <a:extLst>
              <a:ext uri="{FF2B5EF4-FFF2-40B4-BE49-F238E27FC236}">
                <a16:creationId xmlns:a16="http://schemas.microsoft.com/office/drawing/2014/main" id="{2AEA6086-9F03-1A4F-A084-0B2196FAFC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11141" y="572181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2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89FA0B7-0DCE-A140-BF49-602CC2424D7F}"/>
              </a:ext>
            </a:extLst>
          </p:cNvPr>
          <p:cNvSpPr txBox="1"/>
          <p:nvPr/>
        </p:nvSpPr>
        <p:spPr>
          <a:xfrm>
            <a:off x="4583874" y="751344"/>
            <a:ext cx="676893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dirty="0">
              <a:latin typeface="Century Gothic" panose="020B0502020202020204" pitchFamily="34" charset="0"/>
            </a:endParaRPr>
          </a:p>
          <a:p>
            <a:pPr algn="ctr"/>
            <a:endParaRPr lang="fr-FR" sz="2000" dirty="0">
              <a:latin typeface="Century Gothic" panose="020B0502020202020204" pitchFamily="34" charset="0"/>
            </a:endParaRPr>
          </a:p>
          <a:p>
            <a:pPr algn="ctr"/>
            <a:r>
              <a:rPr lang="fr-FR" sz="2000" dirty="0">
                <a:latin typeface="Century Gothic" panose="020B0502020202020204" pitchFamily="34" charset="0"/>
              </a:rPr>
              <a:t>Les défis du bonhomme hiver !!!</a:t>
            </a:r>
          </a:p>
          <a:p>
            <a:endParaRPr lang="fr-FR" dirty="0"/>
          </a:p>
          <a:p>
            <a:endParaRPr lang="fr-FR" dirty="0">
              <a:latin typeface="Century Gothic" panose="020B0502020202020204" pitchFamily="34" charset="0"/>
            </a:endParaRPr>
          </a:p>
          <a:p>
            <a:pPr algn="ctr"/>
            <a:r>
              <a:rPr lang="fr-FR" dirty="0">
                <a:latin typeface="Century Gothic" panose="020B0502020202020204" pitchFamily="34" charset="0"/>
              </a:rPr>
              <a:t>Ma première question pour toi:</a:t>
            </a:r>
          </a:p>
          <a:p>
            <a:pPr algn="ctr"/>
            <a:r>
              <a:rPr lang="fr-FR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Qu’est-ce que la glace? </a:t>
            </a:r>
          </a:p>
          <a:p>
            <a:pPr algn="ctr"/>
            <a:endParaRPr lang="fr-FR" dirty="0">
              <a:latin typeface="Century Gothic" panose="020B0502020202020204" pitchFamily="34" charset="0"/>
            </a:endParaRPr>
          </a:p>
          <a:p>
            <a:pPr algn="ctr"/>
            <a:r>
              <a:rPr lang="fr-FR" dirty="0">
                <a:latin typeface="Century Gothic" panose="020B0502020202020204" pitchFamily="34" charset="0"/>
              </a:rPr>
              <a:t>J’aimerais bien savoir ce que tu en penses? Ne va pas sur Internet ni dans les livres, </a:t>
            </a:r>
            <a:r>
              <a:rPr lang="fr-FR" b="1" dirty="0">
                <a:solidFill>
                  <a:srgbClr val="FF0000"/>
                </a:solidFill>
                <a:latin typeface="Century Gothic" panose="020B0502020202020204" pitchFamily="34" charset="0"/>
              </a:rPr>
              <a:t>juste dans ta tête.</a:t>
            </a:r>
          </a:p>
          <a:p>
            <a:pPr algn="ctr"/>
            <a:endParaRPr lang="fr-FR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fr-FR" dirty="0">
                <a:latin typeface="Century Gothic" panose="020B0502020202020204" pitchFamily="34" charset="0"/>
              </a:rPr>
              <a:t>Pour te rappeler de ce que tu penses, tu peux écrire sur une feuille et tu m’en parleras lors de notre rencontre en visioconférence le 6 janvier à 13h30 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Graphique 2" descr="Snowflake avec un remplissage uni">
            <a:extLst>
              <a:ext uri="{FF2B5EF4-FFF2-40B4-BE49-F238E27FC236}">
                <a16:creationId xmlns:a16="http://schemas.microsoft.com/office/drawing/2014/main" id="{6A0398FC-DA4A-054B-8EC7-BDE7DC3D0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141" y="52755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9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FEB15B-DABC-A643-95F9-63FFED93E6B3}"/>
              </a:ext>
            </a:extLst>
          </p:cNvPr>
          <p:cNvSpPr txBox="1"/>
          <p:nvPr/>
        </p:nvSpPr>
        <p:spPr>
          <a:xfrm>
            <a:off x="4623520" y="1124570"/>
            <a:ext cx="7010462" cy="40934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Pour les défis tu auras besoin du matériel suivant:</a:t>
            </a:r>
          </a:p>
          <a:p>
            <a:endParaRPr lang="fr-FR" sz="2000" dirty="0">
              <a:latin typeface="Century Gothic" panose="020B0502020202020204" pitchFamily="34" charset="0"/>
            </a:endParaRP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3 cubes de glace;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1 cuillère à thé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2 cuillères à thé de sel;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2 cuillères à thé de sucre;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500 ml (1 tasses) d’eau du robinet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3 contenants de plastiques d’environ 250 ml </a:t>
            </a:r>
            <a:r>
              <a:rPr lang="fr-FR" sz="1700" dirty="0">
                <a:latin typeface="Century Gothic" panose="020B0502020202020204" pitchFamily="34" charset="0"/>
              </a:rPr>
              <a:t>(1 tasse)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Un plateau (une grande planche à découper est idéale)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Une débarbouillette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Papier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crayon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50069DAD-BF12-7B44-B198-BD6773907D4D}"/>
              </a:ext>
            </a:extLst>
          </p:cNvPr>
          <p:cNvGrpSpPr/>
          <p:nvPr/>
        </p:nvGrpSpPr>
        <p:grpSpPr>
          <a:xfrm>
            <a:off x="9486901" y="4735477"/>
            <a:ext cx="1600200" cy="1302522"/>
            <a:chOff x="4143376" y="4177820"/>
            <a:chExt cx="1600200" cy="1302522"/>
          </a:xfrm>
        </p:grpSpPr>
        <p:pic>
          <p:nvPicPr>
            <p:cNvPr id="11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81EAAA68-AD9A-D44E-AC94-F691C9971C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6" y="4711220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FFC2E957-0179-054B-8E7E-761BA5DD98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3476" y="4711220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3DEAC3CF-7AF3-FB4F-A5C9-43B06C3E19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3426" y="4177820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567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67A7BFC-47D7-6542-B16F-2E4852E3AAFD}"/>
              </a:ext>
            </a:extLst>
          </p:cNvPr>
          <p:cNvSpPr txBox="1"/>
          <p:nvPr/>
        </p:nvSpPr>
        <p:spPr>
          <a:xfrm>
            <a:off x="346679" y="181957"/>
            <a:ext cx="7501604" cy="5940088"/>
          </a:xfrm>
          <a:prstGeom prst="rect">
            <a:avLst/>
          </a:prstGeom>
          <a:solidFill>
            <a:schemeClr val="bg1">
              <a:lumMod val="95000"/>
            </a:schemeClr>
          </a:solidFill>
          <a:ln w="92075" cmpd="tri">
            <a:solidFill>
              <a:srgbClr val="CB002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DÉFI 1: Les cubes de glace </a:t>
            </a:r>
          </a:p>
          <a:p>
            <a:pPr algn="ctr"/>
            <a:endParaRPr lang="fr-FR" sz="16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Le 4 janvier 2021, prépare des cubes de glace (glaçons);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Place le bac à glaçon rempli d’eau dans le congélateur;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Le 5 janvier, quelques minutes avant le début de l’activité, place 3 cubes de glace dans un contenant en plastique et replace-les dans le congélateur;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Prends une assiette de plastique ou un grand couvercle en plastique (une planche à découper ça fonctionne!);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Prépare 3 contenants en plastique de 250 ml (1 tasse) vides;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Verse 1 tasse d’eau du robinet dans une tasse à mesurer;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Attends le début de l’activité;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>
                <a:latin typeface="Century Gothic" panose="020B0502020202020204" pitchFamily="34" charset="0"/>
              </a:rPr>
              <a:t>Écoute bien les consignes de Marie-Claude lors de l’activité.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5F37DE6-41A4-CD44-8596-101B5301458D}"/>
              </a:ext>
            </a:extLst>
          </p:cNvPr>
          <p:cNvGrpSpPr/>
          <p:nvPr/>
        </p:nvGrpSpPr>
        <p:grpSpPr>
          <a:xfrm>
            <a:off x="8584302" y="90134"/>
            <a:ext cx="3431969" cy="2186086"/>
            <a:chOff x="7433953" y="2239568"/>
            <a:chExt cx="3431969" cy="2186086"/>
          </a:xfrm>
        </p:grpSpPr>
        <p:sp>
          <p:nvSpPr>
            <p:cNvPr id="3" name="Trapèze 2">
              <a:extLst>
                <a:ext uri="{FF2B5EF4-FFF2-40B4-BE49-F238E27FC236}">
                  <a16:creationId xmlns:a16="http://schemas.microsoft.com/office/drawing/2014/main" id="{800FAC62-6FD1-ED44-842E-852B696B17F1}"/>
                </a:ext>
              </a:extLst>
            </p:cNvPr>
            <p:cNvSpPr/>
            <p:nvPr/>
          </p:nvSpPr>
          <p:spPr>
            <a:xfrm rot="10800000">
              <a:off x="7576456" y="2671948"/>
              <a:ext cx="3170712" cy="1753706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2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5F10951C-F40F-5340-A0C1-3104556613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519" y="3365743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3B3BB809-B2E4-D647-A34F-1D78591D75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8619" y="3561938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CACA2225-195B-9542-8662-E7A8B1BC3F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8569" y="2832343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6189B0D-5434-3E43-8C87-85B485EB0254}"/>
                </a:ext>
              </a:extLst>
            </p:cNvPr>
            <p:cNvSpPr/>
            <p:nvPr/>
          </p:nvSpPr>
          <p:spPr>
            <a:xfrm>
              <a:off x="7433953" y="2239568"/>
              <a:ext cx="3431969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0EDC6384-944E-1146-A44C-4B4293D856B5}"/>
              </a:ext>
            </a:extLst>
          </p:cNvPr>
          <p:cNvGrpSpPr/>
          <p:nvPr/>
        </p:nvGrpSpPr>
        <p:grpSpPr>
          <a:xfrm>
            <a:off x="8584302" y="2366851"/>
            <a:ext cx="775398" cy="1568189"/>
            <a:chOff x="7383092" y="2724397"/>
            <a:chExt cx="775398" cy="1568189"/>
          </a:xfrm>
        </p:grpSpPr>
        <p:pic>
          <p:nvPicPr>
            <p:cNvPr id="50" name="Picture 10" descr="Robinet, L'Eau, Silhouette, Bleu, Goutte, Tuiles, Hahn">
              <a:extLst>
                <a:ext uri="{FF2B5EF4-FFF2-40B4-BE49-F238E27FC236}">
                  <a16:creationId xmlns:a16="http://schemas.microsoft.com/office/drawing/2014/main" id="{AF5FD745-1688-8C44-A054-657D3B55CA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5522" y="2724397"/>
              <a:ext cx="752968" cy="11155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Coupe, Cuisine, Litre, Mesure, Tasse À Mesurer">
              <a:extLst>
                <a:ext uri="{FF2B5EF4-FFF2-40B4-BE49-F238E27FC236}">
                  <a16:creationId xmlns:a16="http://schemas.microsoft.com/office/drawing/2014/main" id="{9D2F4A44-FDBB-064A-AD89-C864BCDA64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3092" y="3548915"/>
              <a:ext cx="752967" cy="743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2" name="ZoneTexte 51">
            <a:extLst>
              <a:ext uri="{FF2B5EF4-FFF2-40B4-BE49-F238E27FC236}">
                <a16:creationId xmlns:a16="http://schemas.microsoft.com/office/drawing/2014/main" id="{A8A9D4B0-3DEB-6846-8A75-8CF0CA26E6D2}"/>
              </a:ext>
            </a:extLst>
          </p:cNvPr>
          <p:cNvSpPr txBox="1"/>
          <p:nvPr/>
        </p:nvSpPr>
        <p:spPr>
          <a:xfrm>
            <a:off x="8632435" y="3998314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250 ml</a:t>
            </a:r>
          </a:p>
        </p:txBody>
      </p:sp>
      <p:pic>
        <p:nvPicPr>
          <p:cNvPr id="55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1E9A0762-CA4C-C643-A68E-03984ECF4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9698611" y="3645754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Graphique 46" descr="Bowl contour">
            <a:extLst>
              <a:ext uri="{FF2B5EF4-FFF2-40B4-BE49-F238E27FC236}">
                <a16:creationId xmlns:a16="http://schemas.microsoft.com/office/drawing/2014/main" id="{B84DF653-0E04-7C47-AFFA-F899BB6893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48527" y="2757380"/>
            <a:ext cx="629857" cy="629857"/>
          </a:xfrm>
          <a:prstGeom prst="rect">
            <a:avLst/>
          </a:prstGeom>
        </p:spPr>
      </p:pic>
      <p:pic>
        <p:nvPicPr>
          <p:cNvPr id="62" name="Graphique 61" descr="Bowl contour">
            <a:extLst>
              <a:ext uri="{FF2B5EF4-FFF2-40B4-BE49-F238E27FC236}">
                <a16:creationId xmlns:a16="http://schemas.microsoft.com/office/drawing/2014/main" id="{4613C954-1CEB-1845-9A5D-461984DBB3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68481" y="3072309"/>
            <a:ext cx="629857" cy="629857"/>
          </a:xfrm>
          <a:prstGeom prst="rect">
            <a:avLst/>
          </a:prstGeom>
        </p:spPr>
      </p:pic>
      <p:pic>
        <p:nvPicPr>
          <p:cNvPr id="63" name="Graphique 62" descr="Bowl contour">
            <a:extLst>
              <a:ext uri="{FF2B5EF4-FFF2-40B4-BE49-F238E27FC236}">
                <a16:creationId xmlns:a16="http://schemas.microsoft.com/office/drawing/2014/main" id="{2C248F03-57FC-844A-B5AC-59A123BD85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80664" y="2743719"/>
            <a:ext cx="629857" cy="629857"/>
          </a:xfrm>
          <a:prstGeom prst="rect">
            <a:avLst/>
          </a:prstGeom>
        </p:spPr>
      </p:pic>
      <p:sp>
        <p:nvSpPr>
          <p:cNvPr id="67" name="ZoneTexte 66">
            <a:extLst>
              <a:ext uri="{FF2B5EF4-FFF2-40B4-BE49-F238E27FC236}">
                <a16:creationId xmlns:a16="http://schemas.microsoft.com/office/drawing/2014/main" id="{DC6CD19C-422F-9747-B2D0-F6190625F01C}"/>
              </a:ext>
            </a:extLst>
          </p:cNvPr>
          <p:cNvSpPr txBox="1"/>
          <p:nvPr/>
        </p:nvSpPr>
        <p:spPr>
          <a:xfrm>
            <a:off x="10494176" y="3502520"/>
            <a:ext cx="159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3 contenants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DA0BF8C7-FDD5-DE41-A5BF-7A5819DA687A}"/>
              </a:ext>
            </a:extLst>
          </p:cNvPr>
          <p:cNvSpPr txBox="1"/>
          <p:nvPr/>
        </p:nvSpPr>
        <p:spPr>
          <a:xfrm>
            <a:off x="9925752" y="4037585"/>
            <a:ext cx="1906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 cuillère à thé</a:t>
            </a:r>
          </a:p>
        </p:txBody>
      </p: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2968A156-BA84-4A4E-9EBB-8FA90B79C8F2}"/>
              </a:ext>
            </a:extLst>
          </p:cNvPr>
          <p:cNvGrpSpPr/>
          <p:nvPr/>
        </p:nvGrpSpPr>
        <p:grpSpPr>
          <a:xfrm>
            <a:off x="10300287" y="4820429"/>
            <a:ext cx="976012" cy="868951"/>
            <a:chOff x="8179158" y="5633819"/>
            <a:chExt cx="976012" cy="868951"/>
          </a:xfrm>
        </p:grpSpPr>
        <p:pic>
          <p:nvPicPr>
            <p:cNvPr id="6148" name="Picture 4" descr="Verre, Verres, Transparent, Stockage">
              <a:extLst>
                <a:ext uri="{FF2B5EF4-FFF2-40B4-BE49-F238E27FC236}">
                  <a16:creationId xmlns:a16="http://schemas.microsoft.com/office/drawing/2014/main" id="{B511CD8F-3FDF-CD41-88A2-107CD1B508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08" t="12916" r="56042" b="56251"/>
            <a:stretch/>
          </p:blipFill>
          <p:spPr bwMode="auto">
            <a:xfrm>
              <a:off x="8179158" y="5633819"/>
              <a:ext cx="704555" cy="8689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47AB247A-BEDD-7C4D-A3F7-F018A232780D}"/>
                </a:ext>
              </a:extLst>
            </p:cNvPr>
            <p:cNvSpPr txBox="1"/>
            <p:nvPr/>
          </p:nvSpPr>
          <p:spPr>
            <a:xfrm>
              <a:off x="8318248" y="5970087"/>
              <a:ext cx="8369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>
                  <a:latin typeface="Century Gothic" panose="020B0502020202020204" pitchFamily="34" charset="0"/>
                </a:rPr>
                <a:t>sel</a:t>
              </a: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BBFA83B3-F347-1742-A1F2-A5E514BFFCC9}"/>
              </a:ext>
            </a:extLst>
          </p:cNvPr>
          <p:cNvGrpSpPr/>
          <p:nvPr/>
        </p:nvGrpSpPr>
        <p:grpSpPr>
          <a:xfrm>
            <a:off x="9295896" y="4812833"/>
            <a:ext cx="836922" cy="1160892"/>
            <a:chOff x="7626837" y="5300989"/>
            <a:chExt cx="836922" cy="1160892"/>
          </a:xfrm>
        </p:grpSpPr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1FD3963F-A0C4-2143-901C-11790740ECF0}"/>
                </a:ext>
              </a:extLst>
            </p:cNvPr>
            <p:cNvSpPr txBox="1"/>
            <p:nvPr/>
          </p:nvSpPr>
          <p:spPr>
            <a:xfrm>
              <a:off x="7626837" y="5740734"/>
              <a:ext cx="8369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>
                  <a:latin typeface="Century Gothic" panose="020B0502020202020204" pitchFamily="34" charset="0"/>
                </a:rPr>
                <a:t>sucre</a:t>
              </a:r>
            </a:p>
          </p:txBody>
        </p:sp>
        <p:pic>
          <p:nvPicPr>
            <p:cNvPr id="6150" name="Picture 6" descr="Bocal, Verre, Pot Vide, Bocal En Verre, Bouteille">
              <a:extLst>
                <a:ext uri="{FF2B5EF4-FFF2-40B4-BE49-F238E27FC236}">
                  <a16:creationId xmlns:a16="http://schemas.microsoft.com/office/drawing/2014/main" id="{B2C79606-30CF-D44A-845A-FAA1F6A1E1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6837" y="5300989"/>
              <a:ext cx="752967" cy="11608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2218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Robinet, L'Eau, Silhouette, Bleu, Goutte, Tuiles, Hahn">
            <a:extLst>
              <a:ext uri="{FF2B5EF4-FFF2-40B4-BE49-F238E27FC236}">
                <a16:creationId xmlns:a16="http://schemas.microsoft.com/office/drawing/2014/main" id="{CB9EE765-570D-CC45-BD4D-E7C506BD7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210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Robinet, L'Eau, Silhouette, Bleu, Goutte, Tuiles, Hahn">
            <a:extLst>
              <a:ext uri="{FF2B5EF4-FFF2-40B4-BE49-F238E27FC236}">
                <a16:creationId xmlns:a16="http://schemas.microsoft.com/office/drawing/2014/main" id="{AA6A8171-4257-064F-8258-9586FF0F7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359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67A7BFC-47D7-6542-B16F-2E4852E3AAFD}"/>
              </a:ext>
            </a:extLst>
          </p:cNvPr>
          <p:cNvSpPr txBox="1"/>
          <p:nvPr/>
        </p:nvSpPr>
        <p:spPr>
          <a:xfrm>
            <a:off x="158089" y="97330"/>
            <a:ext cx="7131528" cy="6463308"/>
          </a:xfrm>
          <a:prstGeom prst="rect">
            <a:avLst/>
          </a:prstGeom>
          <a:solidFill>
            <a:schemeClr val="bg1">
              <a:lumMod val="95000"/>
            </a:schemeClr>
          </a:solidFill>
          <a:ln w="92075" cmpd="tri">
            <a:solidFill>
              <a:srgbClr val="CB002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DÉFI 2: Gèle ou gèle pas?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Si possible le matin du 6 janvier vers 8h00 ou la veille le 5 janvier, remplis trois contenants de plastique avec 125 ml ou 1/2 tasses d’eau froide du robinet;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Mesure 1 cuillère à thé de sel;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Verse le sel dans le premier contenant d’eau;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Brasse pour diluer, il se peut qu’il reste du sel dans le fond du contenant, ce n’est pas grave;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Mesure 1 cuillère à thé de sucre;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Verse le sel dans le deuxième contenant d’eau;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Brasse pour diluer, il se peut qu’il reste du sucre dans le fond  du contenant, ce n’est pas grave!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Dans le troisième contenant, n’ajoute rien;</a:t>
            </a:r>
          </a:p>
          <a:p>
            <a:pPr marL="342900" indent="-342900">
              <a:buFont typeface="+mj-lt"/>
              <a:buAutoNum type="arabicPeriod"/>
            </a:pPr>
            <a:endParaRPr lang="fr-FR" sz="17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700" dirty="0">
                <a:latin typeface="Century Gothic" panose="020B0502020202020204" pitchFamily="34" charset="0"/>
              </a:rPr>
              <a:t>Place les trois contenants dehors sur le balcon s’il fait               au moins -10</a:t>
            </a:r>
            <a:r>
              <a:rPr lang="fr-FR" sz="1700" baseline="30000" dirty="0">
                <a:latin typeface="Century Gothic" panose="020B0502020202020204" pitchFamily="34" charset="0"/>
              </a:rPr>
              <a:t>o</a:t>
            </a:r>
            <a:r>
              <a:rPr lang="fr-FR" sz="1700" dirty="0">
                <a:latin typeface="Century Gothic" panose="020B0502020202020204" pitchFamily="34" charset="0"/>
              </a:rPr>
              <a:t>C. Sinon, place les contenants au congélateur;</a:t>
            </a:r>
          </a:p>
        </p:txBody>
      </p:sp>
      <p:pic>
        <p:nvPicPr>
          <p:cNvPr id="10" name="Picture 4" descr="Coupe, Cuisine, Litre, Mesure, Tasse À Mesurer">
            <a:extLst>
              <a:ext uri="{FF2B5EF4-FFF2-40B4-BE49-F238E27FC236}">
                <a16:creationId xmlns:a16="http://schemas.microsoft.com/office/drawing/2014/main" id="{FDFC5100-3D38-094D-AC95-AF09E8966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21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oupe, Cuisine, Litre, Mesure, Tasse À Mesurer">
            <a:extLst>
              <a:ext uri="{FF2B5EF4-FFF2-40B4-BE49-F238E27FC236}">
                <a16:creationId xmlns:a16="http://schemas.microsoft.com/office/drawing/2014/main" id="{C45858EC-249E-624F-9575-00BE465BB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36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Robinet, L'Eau, Silhouette, Bleu, Goutte, Tuiles, Hahn">
            <a:extLst>
              <a:ext uri="{FF2B5EF4-FFF2-40B4-BE49-F238E27FC236}">
                <a16:creationId xmlns:a16="http://schemas.microsoft.com/office/drawing/2014/main" id="{181D1B17-767E-694B-9DFA-E136A1C8E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742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oupe, Cuisine, Litre, Mesure, Tasse À Mesurer">
            <a:extLst>
              <a:ext uri="{FF2B5EF4-FFF2-40B4-BE49-F238E27FC236}">
                <a16:creationId xmlns:a16="http://schemas.microsoft.com/office/drawing/2014/main" id="{45A12861-3059-C944-82C2-45C4DCC22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06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A4A1EF3-775A-AC40-AA69-047C3D3AFE85}"/>
              </a:ext>
            </a:extLst>
          </p:cNvPr>
          <p:cNvSpPr txBox="1"/>
          <p:nvPr/>
        </p:nvSpPr>
        <p:spPr>
          <a:xfrm>
            <a:off x="7886697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46F61B8-5D06-C347-91D8-9BF702AFDE45}"/>
              </a:ext>
            </a:extLst>
          </p:cNvPr>
          <p:cNvSpPr txBox="1"/>
          <p:nvPr/>
        </p:nvSpPr>
        <p:spPr>
          <a:xfrm>
            <a:off x="9100210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2F982A9-70EA-1642-9FBC-EB49A9BAE34F}"/>
              </a:ext>
            </a:extLst>
          </p:cNvPr>
          <p:cNvSpPr txBox="1"/>
          <p:nvPr/>
        </p:nvSpPr>
        <p:spPr>
          <a:xfrm>
            <a:off x="10307678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8" name="Flèche vers le bas 7">
            <a:extLst>
              <a:ext uri="{FF2B5EF4-FFF2-40B4-BE49-F238E27FC236}">
                <a16:creationId xmlns:a16="http://schemas.microsoft.com/office/drawing/2014/main" id="{85C9070A-9309-A34E-A189-C06D3ACBEA73}"/>
              </a:ext>
            </a:extLst>
          </p:cNvPr>
          <p:cNvSpPr/>
          <p:nvPr/>
        </p:nvSpPr>
        <p:spPr>
          <a:xfrm>
            <a:off x="8158162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vers le bas 19">
            <a:extLst>
              <a:ext uri="{FF2B5EF4-FFF2-40B4-BE49-F238E27FC236}">
                <a16:creationId xmlns:a16="http://schemas.microsoft.com/office/drawing/2014/main" id="{1E197D2F-5E78-7849-9327-AD60AEE9D626}"/>
              </a:ext>
            </a:extLst>
          </p:cNvPr>
          <p:cNvSpPr/>
          <p:nvPr/>
        </p:nvSpPr>
        <p:spPr>
          <a:xfrm>
            <a:off x="9350241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>
            <a:extLst>
              <a:ext uri="{FF2B5EF4-FFF2-40B4-BE49-F238E27FC236}">
                <a16:creationId xmlns:a16="http://schemas.microsoft.com/office/drawing/2014/main" id="{35EFBC76-D3FA-3F44-B358-698DE35C6123}"/>
              </a:ext>
            </a:extLst>
          </p:cNvPr>
          <p:cNvSpPr/>
          <p:nvPr/>
        </p:nvSpPr>
        <p:spPr>
          <a:xfrm>
            <a:off x="10631005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F23D3501-9E50-0A45-94EA-E726EADB7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7953073" y="3183845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05E84A82-FA1D-0E46-96EF-BEC8BDCD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9220153" y="3221478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77443C85-0080-4C49-91CD-6A999DC39E63}"/>
              </a:ext>
            </a:extLst>
          </p:cNvPr>
          <p:cNvSpPr txBox="1"/>
          <p:nvPr/>
        </p:nvSpPr>
        <p:spPr>
          <a:xfrm>
            <a:off x="8033688" y="406183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sel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E22ABDF-8A44-CA48-9718-69CA1F177887}"/>
              </a:ext>
            </a:extLst>
          </p:cNvPr>
          <p:cNvSpPr txBox="1"/>
          <p:nvPr/>
        </p:nvSpPr>
        <p:spPr>
          <a:xfrm>
            <a:off x="9070810" y="406183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sucre</a:t>
            </a:r>
          </a:p>
        </p:txBody>
      </p:sp>
      <p:sp>
        <p:nvSpPr>
          <p:cNvPr id="31" name="Flèche vers le bas 30">
            <a:extLst>
              <a:ext uri="{FF2B5EF4-FFF2-40B4-BE49-F238E27FC236}">
                <a16:creationId xmlns:a16="http://schemas.microsoft.com/office/drawing/2014/main" id="{F642C7A0-791B-AC4F-9D21-B1381564C7C4}"/>
              </a:ext>
            </a:extLst>
          </p:cNvPr>
          <p:cNvSpPr/>
          <p:nvPr/>
        </p:nvSpPr>
        <p:spPr>
          <a:xfrm>
            <a:off x="8091518" y="4625893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vers le bas 31">
            <a:extLst>
              <a:ext uri="{FF2B5EF4-FFF2-40B4-BE49-F238E27FC236}">
                <a16:creationId xmlns:a16="http://schemas.microsoft.com/office/drawing/2014/main" id="{07290866-7DC0-2A41-8703-6A4AAA5F9894}"/>
              </a:ext>
            </a:extLst>
          </p:cNvPr>
          <p:cNvSpPr/>
          <p:nvPr/>
        </p:nvSpPr>
        <p:spPr>
          <a:xfrm>
            <a:off x="9283597" y="4625893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vers le bas 32">
            <a:extLst>
              <a:ext uri="{FF2B5EF4-FFF2-40B4-BE49-F238E27FC236}">
                <a16:creationId xmlns:a16="http://schemas.microsoft.com/office/drawing/2014/main" id="{925AC2AE-E4B4-2D4A-A6EF-6B2B94E63373}"/>
              </a:ext>
            </a:extLst>
          </p:cNvPr>
          <p:cNvSpPr/>
          <p:nvPr/>
        </p:nvSpPr>
        <p:spPr>
          <a:xfrm>
            <a:off x="10564361" y="4625893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Picture 4" descr="Coupe, Cuisine, Litre, Mesure, Tasse À Mesurer">
            <a:extLst>
              <a:ext uri="{FF2B5EF4-FFF2-40B4-BE49-F238E27FC236}">
                <a16:creationId xmlns:a16="http://schemas.microsoft.com/office/drawing/2014/main" id="{23700598-A769-B241-B206-C396D5A08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517" y="5278348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oupe, Cuisine, Litre, Mesure, Tasse À Mesurer">
            <a:extLst>
              <a:ext uri="{FF2B5EF4-FFF2-40B4-BE49-F238E27FC236}">
                <a16:creationId xmlns:a16="http://schemas.microsoft.com/office/drawing/2014/main" id="{766D5CD8-B8C8-114E-A379-B4E140E46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667" y="5278348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Coupe, Cuisine, Litre, Mesure, Tasse À Mesurer">
            <a:extLst>
              <a:ext uri="{FF2B5EF4-FFF2-40B4-BE49-F238E27FC236}">
                <a16:creationId xmlns:a16="http://schemas.microsoft.com/office/drawing/2014/main" id="{566B0F92-FCBE-604F-85CE-CE7FDD643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367" y="5278348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haud, Température, Thermomètre, Météo">
            <a:extLst>
              <a:ext uri="{FF2B5EF4-FFF2-40B4-BE49-F238E27FC236}">
                <a16:creationId xmlns:a16="http://schemas.microsoft.com/office/drawing/2014/main" id="{E633180A-57D1-8B4E-A0C9-BFAFF2740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61" y="4737423"/>
            <a:ext cx="632672" cy="126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F015BF7B-D6DD-6B46-851A-94D2FAD70AC8}"/>
              </a:ext>
            </a:extLst>
          </p:cNvPr>
          <p:cNvSpPr txBox="1"/>
          <p:nvPr/>
        </p:nvSpPr>
        <p:spPr>
          <a:xfrm>
            <a:off x="7401191" y="6189721"/>
            <a:ext cx="702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-10°C</a:t>
            </a:r>
          </a:p>
        </p:txBody>
      </p:sp>
      <p:pic>
        <p:nvPicPr>
          <p:cNvPr id="18" name="Graphique 17" descr="Eyes avec un remplissage uni">
            <a:extLst>
              <a:ext uri="{FF2B5EF4-FFF2-40B4-BE49-F238E27FC236}">
                <a16:creationId xmlns:a16="http://schemas.microsoft.com/office/drawing/2014/main" id="{2F63387A-3818-1C4B-A77A-EE5D09BF29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61689" y="5468375"/>
            <a:ext cx="723058" cy="723058"/>
          </a:xfrm>
          <a:prstGeom prst="rect">
            <a:avLst/>
          </a:prstGeom>
        </p:spPr>
      </p:pic>
      <p:pic>
        <p:nvPicPr>
          <p:cNvPr id="24" name="Graphique 23" descr="Clock avec un remplissage uni">
            <a:extLst>
              <a:ext uri="{FF2B5EF4-FFF2-40B4-BE49-F238E27FC236}">
                <a16:creationId xmlns:a16="http://schemas.microsoft.com/office/drawing/2014/main" id="{4C50B663-086F-DA48-9C05-E264A07C38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79996" y="4706108"/>
            <a:ext cx="914400" cy="91440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8E9F71C-FA80-4DDF-90A1-8E4375E05066}"/>
              </a:ext>
            </a:extLst>
          </p:cNvPr>
          <p:cNvSpPr txBox="1"/>
          <p:nvPr/>
        </p:nvSpPr>
        <p:spPr>
          <a:xfrm>
            <a:off x="8861389" y="6426538"/>
            <a:ext cx="320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(Voir la suite à la page suivante.)</a:t>
            </a:r>
          </a:p>
        </p:txBody>
      </p:sp>
    </p:spTree>
    <p:extLst>
      <p:ext uri="{BB962C8B-B14F-4D97-AF65-F5344CB8AC3E}">
        <p14:creationId xmlns:p14="http://schemas.microsoft.com/office/powerpoint/2010/main" val="389640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Robinet, L'Eau, Silhouette, Bleu, Goutte, Tuiles, Hahn">
            <a:extLst>
              <a:ext uri="{FF2B5EF4-FFF2-40B4-BE49-F238E27FC236}">
                <a16:creationId xmlns:a16="http://schemas.microsoft.com/office/drawing/2014/main" id="{CB9EE765-570D-CC45-BD4D-E7C506BD7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210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Robinet, L'Eau, Silhouette, Bleu, Goutte, Tuiles, Hahn">
            <a:extLst>
              <a:ext uri="{FF2B5EF4-FFF2-40B4-BE49-F238E27FC236}">
                <a16:creationId xmlns:a16="http://schemas.microsoft.com/office/drawing/2014/main" id="{AA6A8171-4257-064F-8258-9586FF0F7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359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67A7BFC-47D7-6542-B16F-2E4852E3AAFD}"/>
              </a:ext>
            </a:extLst>
          </p:cNvPr>
          <p:cNvSpPr txBox="1"/>
          <p:nvPr/>
        </p:nvSpPr>
        <p:spPr>
          <a:xfrm>
            <a:off x="158089" y="97330"/>
            <a:ext cx="6453001" cy="6494085"/>
          </a:xfrm>
          <a:prstGeom prst="rect">
            <a:avLst/>
          </a:prstGeom>
          <a:solidFill>
            <a:schemeClr val="bg1">
              <a:lumMod val="95000"/>
            </a:schemeClr>
          </a:solidFill>
          <a:ln w="92075" cmpd="tri">
            <a:solidFill>
              <a:srgbClr val="CB002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DÉFI 2: Gèle ou gèle pas?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10. Note la température extérieure et l’heure à laquelle tu places tes contenants dehors;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11. Que va-t-il se passer? Quel mélange va geler en premier et pourquoi?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12. Écris ton hypothèse;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13. Attends 30 minutes et sors observer l’eau des contenants. Tu peux y toucher. Que remarques-tu?       Tu peux faire un dessin et prendre de notes;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14. Refais la même chose 30 minutes plus tard;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15. Et encore 30 minutes plus tard;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16. Puis, laisse les contenants dehors ou dans le congélateur jusqu’au moment de l’activité;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r>
              <a:rPr lang="fr-FR" dirty="0">
                <a:latin typeface="Century Gothic" panose="020B0502020202020204" pitchFamily="34" charset="0"/>
              </a:rPr>
              <a:t>17. Note tes observations.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</p:txBody>
      </p:sp>
      <p:pic>
        <p:nvPicPr>
          <p:cNvPr id="10" name="Picture 4" descr="Coupe, Cuisine, Litre, Mesure, Tasse À Mesurer">
            <a:extLst>
              <a:ext uri="{FF2B5EF4-FFF2-40B4-BE49-F238E27FC236}">
                <a16:creationId xmlns:a16="http://schemas.microsoft.com/office/drawing/2014/main" id="{FDFC5100-3D38-094D-AC95-AF09E8966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21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oupe, Cuisine, Litre, Mesure, Tasse À Mesurer">
            <a:extLst>
              <a:ext uri="{FF2B5EF4-FFF2-40B4-BE49-F238E27FC236}">
                <a16:creationId xmlns:a16="http://schemas.microsoft.com/office/drawing/2014/main" id="{C45858EC-249E-624F-9575-00BE465BB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36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Robinet, L'Eau, Silhouette, Bleu, Goutte, Tuiles, Hahn">
            <a:extLst>
              <a:ext uri="{FF2B5EF4-FFF2-40B4-BE49-F238E27FC236}">
                <a16:creationId xmlns:a16="http://schemas.microsoft.com/office/drawing/2014/main" id="{181D1B17-767E-694B-9DFA-E136A1C8E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742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oupe, Cuisine, Litre, Mesure, Tasse À Mesurer">
            <a:extLst>
              <a:ext uri="{FF2B5EF4-FFF2-40B4-BE49-F238E27FC236}">
                <a16:creationId xmlns:a16="http://schemas.microsoft.com/office/drawing/2014/main" id="{45A12861-3059-C944-82C2-45C4DCC22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06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A4A1EF3-775A-AC40-AA69-047C3D3AFE85}"/>
              </a:ext>
            </a:extLst>
          </p:cNvPr>
          <p:cNvSpPr txBox="1"/>
          <p:nvPr/>
        </p:nvSpPr>
        <p:spPr>
          <a:xfrm>
            <a:off x="7886697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46F61B8-5D06-C347-91D8-9BF702AFDE45}"/>
              </a:ext>
            </a:extLst>
          </p:cNvPr>
          <p:cNvSpPr txBox="1"/>
          <p:nvPr/>
        </p:nvSpPr>
        <p:spPr>
          <a:xfrm>
            <a:off x="9100210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2F982A9-70EA-1642-9FBC-EB49A9BAE34F}"/>
              </a:ext>
            </a:extLst>
          </p:cNvPr>
          <p:cNvSpPr txBox="1"/>
          <p:nvPr/>
        </p:nvSpPr>
        <p:spPr>
          <a:xfrm>
            <a:off x="10307678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8" name="Flèche vers le bas 7">
            <a:extLst>
              <a:ext uri="{FF2B5EF4-FFF2-40B4-BE49-F238E27FC236}">
                <a16:creationId xmlns:a16="http://schemas.microsoft.com/office/drawing/2014/main" id="{85C9070A-9309-A34E-A189-C06D3ACBEA73}"/>
              </a:ext>
            </a:extLst>
          </p:cNvPr>
          <p:cNvSpPr/>
          <p:nvPr/>
        </p:nvSpPr>
        <p:spPr>
          <a:xfrm>
            <a:off x="8158162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vers le bas 19">
            <a:extLst>
              <a:ext uri="{FF2B5EF4-FFF2-40B4-BE49-F238E27FC236}">
                <a16:creationId xmlns:a16="http://schemas.microsoft.com/office/drawing/2014/main" id="{1E197D2F-5E78-7849-9327-AD60AEE9D626}"/>
              </a:ext>
            </a:extLst>
          </p:cNvPr>
          <p:cNvSpPr/>
          <p:nvPr/>
        </p:nvSpPr>
        <p:spPr>
          <a:xfrm>
            <a:off x="9350241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>
            <a:extLst>
              <a:ext uri="{FF2B5EF4-FFF2-40B4-BE49-F238E27FC236}">
                <a16:creationId xmlns:a16="http://schemas.microsoft.com/office/drawing/2014/main" id="{35EFBC76-D3FA-3F44-B358-698DE35C6123}"/>
              </a:ext>
            </a:extLst>
          </p:cNvPr>
          <p:cNvSpPr/>
          <p:nvPr/>
        </p:nvSpPr>
        <p:spPr>
          <a:xfrm>
            <a:off x="10631005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F23D3501-9E50-0A45-94EA-E726EADB7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7953073" y="3183845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05E84A82-FA1D-0E46-96EF-BEC8BDCD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9220153" y="3221478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77443C85-0080-4C49-91CD-6A999DC39E63}"/>
              </a:ext>
            </a:extLst>
          </p:cNvPr>
          <p:cNvSpPr txBox="1"/>
          <p:nvPr/>
        </p:nvSpPr>
        <p:spPr>
          <a:xfrm>
            <a:off x="8033688" y="4357260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sel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E22ABDF-8A44-CA48-9718-69CA1F177887}"/>
              </a:ext>
            </a:extLst>
          </p:cNvPr>
          <p:cNvSpPr txBox="1"/>
          <p:nvPr/>
        </p:nvSpPr>
        <p:spPr>
          <a:xfrm>
            <a:off x="9070810" y="4357260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sucre</a:t>
            </a:r>
          </a:p>
        </p:txBody>
      </p:sp>
      <p:sp>
        <p:nvSpPr>
          <p:cNvPr id="31" name="Flèche vers le bas 30">
            <a:extLst>
              <a:ext uri="{FF2B5EF4-FFF2-40B4-BE49-F238E27FC236}">
                <a16:creationId xmlns:a16="http://schemas.microsoft.com/office/drawing/2014/main" id="{F642C7A0-791B-AC4F-9D21-B1381564C7C4}"/>
              </a:ext>
            </a:extLst>
          </p:cNvPr>
          <p:cNvSpPr/>
          <p:nvPr/>
        </p:nvSpPr>
        <p:spPr>
          <a:xfrm>
            <a:off x="8091518" y="4921318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vers le bas 31">
            <a:extLst>
              <a:ext uri="{FF2B5EF4-FFF2-40B4-BE49-F238E27FC236}">
                <a16:creationId xmlns:a16="http://schemas.microsoft.com/office/drawing/2014/main" id="{07290866-7DC0-2A41-8703-6A4AAA5F9894}"/>
              </a:ext>
            </a:extLst>
          </p:cNvPr>
          <p:cNvSpPr/>
          <p:nvPr/>
        </p:nvSpPr>
        <p:spPr>
          <a:xfrm>
            <a:off x="9283597" y="4921318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vers le bas 32">
            <a:extLst>
              <a:ext uri="{FF2B5EF4-FFF2-40B4-BE49-F238E27FC236}">
                <a16:creationId xmlns:a16="http://schemas.microsoft.com/office/drawing/2014/main" id="{925AC2AE-E4B4-2D4A-A6EF-6B2B94E63373}"/>
              </a:ext>
            </a:extLst>
          </p:cNvPr>
          <p:cNvSpPr/>
          <p:nvPr/>
        </p:nvSpPr>
        <p:spPr>
          <a:xfrm>
            <a:off x="10564361" y="4921318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Picture 4" descr="Coupe, Cuisine, Litre, Mesure, Tasse À Mesurer">
            <a:extLst>
              <a:ext uri="{FF2B5EF4-FFF2-40B4-BE49-F238E27FC236}">
                <a16:creationId xmlns:a16="http://schemas.microsoft.com/office/drawing/2014/main" id="{23700598-A769-B241-B206-C396D5A08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517" y="5573773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oupe, Cuisine, Litre, Mesure, Tasse À Mesurer">
            <a:extLst>
              <a:ext uri="{FF2B5EF4-FFF2-40B4-BE49-F238E27FC236}">
                <a16:creationId xmlns:a16="http://schemas.microsoft.com/office/drawing/2014/main" id="{766D5CD8-B8C8-114E-A379-B4E140E46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667" y="5573773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Coupe, Cuisine, Litre, Mesure, Tasse À Mesurer">
            <a:extLst>
              <a:ext uri="{FF2B5EF4-FFF2-40B4-BE49-F238E27FC236}">
                <a16:creationId xmlns:a16="http://schemas.microsoft.com/office/drawing/2014/main" id="{566B0F92-FCBE-604F-85CE-CE7FDD643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367" y="5573773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haud, Température, Thermomètre, Météo">
            <a:extLst>
              <a:ext uri="{FF2B5EF4-FFF2-40B4-BE49-F238E27FC236}">
                <a16:creationId xmlns:a16="http://schemas.microsoft.com/office/drawing/2014/main" id="{E633180A-57D1-8B4E-A0C9-BFAFF2740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091" y="5437150"/>
            <a:ext cx="632672" cy="126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F015BF7B-D6DD-6B46-851A-94D2FAD70AC8}"/>
              </a:ext>
            </a:extLst>
          </p:cNvPr>
          <p:cNvSpPr txBox="1"/>
          <p:nvPr/>
        </p:nvSpPr>
        <p:spPr>
          <a:xfrm>
            <a:off x="7129706" y="5915933"/>
            <a:ext cx="747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-10°C</a:t>
            </a:r>
          </a:p>
        </p:txBody>
      </p:sp>
      <p:pic>
        <p:nvPicPr>
          <p:cNvPr id="18" name="Graphique 17" descr="Eyes avec un remplissage uni">
            <a:extLst>
              <a:ext uri="{FF2B5EF4-FFF2-40B4-BE49-F238E27FC236}">
                <a16:creationId xmlns:a16="http://schemas.microsoft.com/office/drawing/2014/main" id="{2F63387A-3818-1C4B-A77A-EE5D09BF29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61689" y="5763800"/>
            <a:ext cx="723058" cy="723058"/>
          </a:xfrm>
          <a:prstGeom prst="rect">
            <a:avLst/>
          </a:prstGeom>
        </p:spPr>
      </p:pic>
      <p:pic>
        <p:nvPicPr>
          <p:cNvPr id="24" name="Graphique 23" descr="Clock avec un remplissage uni">
            <a:extLst>
              <a:ext uri="{FF2B5EF4-FFF2-40B4-BE49-F238E27FC236}">
                <a16:creationId xmlns:a16="http://schemas.microsoft.com/office/drawing/2014/main" id="{4C50B663-086F-DA48-9C05-E264A07C38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79996" y="5001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3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FEB15B-DABC-A643-95F9-63FFED93E6B3}"/>
              </a:ext>
            </a:extLst>
          </p:cNvPr>
          <p:cNvSpPr txBox="1"/>
          <p:nvPr/>
        </p:nvSpPr>
        <p:spPr>
          <a:xfrm>
            <a:off x="4611645" y="820001"/>
            <a:ext cx="67493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Mon hypothèse et mes observations </a:t>
            </a:r>
          </a:p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(Mes notes et mes dessins)</a:t>
            </a:r>
            <a:endParaRPr lang="fr-FR" sz="2000" dirty="0">
              <a:latin typeface="Century Gothic" panose="020B0502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360AEAE-F0D8-2E47-9DE3-F3F5783071B6}"/>
              </a:ext>
            </a:extLst>
          </p:cNvPr>
          <p:cNvSpPr txBox="1"/>
          <p:nvPr/>
        </p:nvSpPr>
        <p:spPr>
          <a:xfrm>
            <a:off x="4611642" y="1749403"/>
            <a:ext cx="4457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Je pense que…. Parce que….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B81090D4-93AE-1549-8764-8EC14E2F8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559489"/>
              </p:ext>
            </p:extLst>
          </p:nvPr>
        </p:nvGraphicFramePr>
        <p:xfrm>
          <a:off x="4611642" y="2995337"/>
          <a:ext cx="6749332" cy="2819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083">
                  <a:extLst>
                    <a:ext uri="{9D8B030D-6E8A-4147-A177-3AD203B41FA5}">
                      <a16:colId xmlns:a16="http://schemas.microsoft.com/office/drawing/2014/main" val="3692556292"/>
                    </a:ext>
                  </a:extLst>
                </a:gridCol>
                <a:gridCol w="1700213">
                  <a:extLst>
                    <a:ext uri="{9D8B030D-6E8A-4147-A177-3AD203B41FA5}">
                      <a16:colId xmlns:a16="http://schemas.microsoft.com/office/drawing/2014/main" val="1939294199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861757894"/>
                    </a:ext>
                  </a:extLst>
                </a:gridCol>
                <a:gridCol w="1859786">
                  <a:extLst>
                    <a:ext uri="{9D8B030D-6E8A-4147-A177-3AD203B41FA5}">
                      <a16:colId xmlns:a16="http://schemas.microsoft.com/office/drawing/2014/main" val="4108236542"/>
                    </a:ext>
                  </a:extLst>
                </a:gridCol>
              </a:tblGrid>
              <a:tr h="46994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OBSERVATIONS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845948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Heure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Eau + 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Eau + sucre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88454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99083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389250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243401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85979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02FA3D88-726D-6144-A551-7B23B78092A7}"/>
              </a:ext>
            </a:extLst>
          </p:cNvPr>
          <p:cNvSpPr txBox="1"/>
          <p:nvPr/>
        </p:nvSpPr>
        <p:spPr>
          <a:xfrm>
            <a:off x="4611642" y="2547920"/>
            <a:ext cx="5703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Un exemple de tableau que tu peux dessiner à la maison.</a:t>
            </a:r>
          </a:p>
        </p:txBody>
      </p:sp>
    </p:spTree>
    <p:extLst>
      <p:ext uri="{BB962C8B-B14F-4D97-AF65-F5344CB8AC3E}">
        <p14:creationId xmlns:p14="http://schemas.microsoft.com/office/powerpoint/2010/main" val="66449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FEB15B-DABC-A643-95F9-63FFED93E6B3}"/>
              </a:ext>
            </a:extLst>
          </p:cNvPr>
          <p:cNvSpPr txBox="1"/>
          <p:nvPr/>
        </p:nvSpPr>
        <p:spPr>
          <a:xfrm>
            <a:off x="4611645" y="820001"/>
            <a:ext cx="6749329" cy="47089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Après cette expérience</a:t>
            </a: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 que j’ai appris?</a:t>
            </a: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 que j’ai aimé?</a:t>
            </a: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 que j’aimerais savoir maintenant:</a:t>
            </a:r>
          </a:p>
        </p:txBody>
      </p:sp>
    </p:spTree>
    <p:extLst>
      <p:ext uri="{BB962C8B-B14F-4D97-AF65-F5344CB8AC3E}">
        <p14:creationId xmlns:p14="http://schemas.microsoft.com/office/powerpoint/2010/main" val="27492512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64dcc578-2b3b-4c76-ab05-8a9cb686ae81" xsi:nil="true"/>
    <Invited_Teachers xmlns="64dcc578-2b3b-4c76-ab05-8a9cb686ae81" xsi:nil="true"/>
    <NotebookType xmlns="64dcc578-2b3b-4c76-ab05-8a9cb686ae81" xsi:nil="true"/>
    <DefaultSectionNames xmlns="64dcc578-2b3b-4c76-ab05-8a9cb686ae81" xsi:nil="true"/>
    <Owner xmlns="64dcc578-2b3b-4c76-ab05-8a9cb686ae81">
      <UserInfo>
        <DisplayName/>
        <AccountId xsi:nil="true"/>
        <AccountType/>
      </UserInfo>
    </Owner>
    <Teachers xmlns="64dcc578-2b3b-4c76-ab05-8a9cb686ae81">
      <UserInfo>
        <DisplayName/>
        <AccountId xsi:nil="true"/>
        <AccountType/>
      </UserInfo>
    </Teachers>
    <Students xmlns="64dcc578-2b3b-4c76-ab05-8a9cb686ae81">
      <UserInfo>
        <DisplayName/>
        <AccountId xsi:nil="true"/>
        <AccountType/>
      </UserInfo>
    </Students>
    <Student_Groups xmlns="64dcc578-2b3b-4c76-ab05-8a9cb686ae81">
      <UserInfo>
        <DisplayName/>
        <AccountId xsi:nil="true"/>
        <AccountType/>
      </UserInfo>
    </Student_Groups>
    <Is_Collaboration_Space_Locked xmlns="64dcc578-2b3b-4c76-ab05-8a9cb686ae81" xsi:nil="true"/>
    <Has_Teacher_Only_SectionGroup xmlns="64dcc578-2b3b-4c76-ab05-8a9cb686ae81" xsi:nil="true"/>
    <AppVersion xmlns="64dcc578-2b3b-4c76-ab05-8a9cb686ae81" xsi:nil="true"/>
    <Invited_Students xmlns="64dcc578-2b3b-4c76-ab05-8a9cb686ae81" xsi:nil="true"/>
    <FolderType xmlns="64dcc578-2b3b-4c76-ab05-8a9cb686ae81" xsi:nil="true"/>
    <CultureName xmlns="64dcc578-2b3b-4c76-ab05-8a9cb686ae8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17A5535510E44EAB2B87F0C53B698E" ma:contentTypeVersion="27" ma:contentTypeDescription="Crée un document." ma:contentTypeScope="" ma:versionID="a273c6d4e8e1b514d961f789614a0cef">
  <xsd:schema xmlns:xsd="http://www.w3.org/2001/XMLSchema" xmlns:xs="http://www.w3.org/2001/XMLSchema" xmlns:p="http://schemas.microsoft.com/office/2006/metadata/properties" xmlns:ns3="1d0b5b9b-b2ac-4cf6-9bf0-28ec8dad7d92" xmlns:ns4="64dcc578-2b3b-4c76-ab05-8a9cb686ae81" targetNamespace="http://schemas.microsoft.com/office/2006/metadata/properties" ma:root="true" ma:fieldsID="7c30791da4e3a78d4b1b0ec961cf1183" ns3:_="" ns4:_="">
    <xsd:import namespace="1d0b5b9b-b2ac-4cf6-9bf0-28ec8dad7d92"/>
    <xsd:import namespace="64dcc578-2b3b-4c76-ab05-8a9cb686ae8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b5b9b-b2ac-4cf6-9bf0-28ec8dad7d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cc578-2b3b-4c76-ab05-8a9cb686ae81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89CCD6-49E0-4DF8-8081-73DE487A36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CB37BE-DD36-4D34-9297-FD24E86508D0}">
  <ds:schemaRefs>
    <ds:schemaRef ds:uri="http://schemas.microsoft.com/office/2006/metadata/properties"/>
    <ds:schemaRef ds:uri="http://schemas.microsoft.com/office/infopath/2007/PartnerControls"/>
    <ds:schemaRef ds:uri="64dcc578-2b3b-4c76-ab05-8a9cb686ae81"/>
  </ds:schemaRefs>
</ds:datastoreItem>
</file>

<file path=customXml/itemProps3.xml><?xml version="1.0" encoding="utf-8"?>
<ds:datastoreItem xmlns:ds="http://schemas.openxmlformats.org/officeDocument/2006/customXml" ds:itemID="{6FDAB999-FF1A-4857-BB50-3D0929510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0b5b9b-b2ac-4cf6-9bf0-28ec8dad7d92"/>
    <ds:schemaRef ds:uri="64dcc578-2b3b-4c76-ab05-8a9cb686ae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742</Words>
  <Application>Microsoft Macintosh PowerPoint</Application>
  <PresentationFormat>Grand écran</PresentationFormat>
  <Paragraphs>139</Paragraphs>
  <Slides>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Marie-Claude Nicole</dc:creator>
  <cp:lastModifiedBy>Marie-Claude Nicole</cp:lastModifiedBy>
  <cp:revision>27</cp:revision>
  <cp:lastPrinted>2020-12-22T14:02:05Z</cp:lastPrinted>
  <dcterms:created xsi:type="dcterms:W3CDTF">2020-12-21T20:48:43Z</dcterms:created>
  <dcterms:modified xsi:type="dcterms:W3CDTF">2020-12-22T18:59:18Z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0x0101006017A5535510E44EAB2B87F0C53B698E</vt:lpwstr>
  </property>
</Properties>
</file>