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1" r:id="rId6"/>
    <p:sldId id="257" r:id="rId7"/>
    <p:sldId id="269" r:id="rId8"/>
    <p:sldId id="266" r:id="rId9"/>
    <p:sldId id="260" r:id="rId10"/>
    <p:sldId id="259" r:id="rId11"/>
    <p:sldId id="270" r:id="rId12"/>
    <p:sldId id="271" r:id="rId13"/>
    <p:sldId id="276" r:id="rId14"/>
    <p:sldId id="272" r:id="rId15"/>
    <p:sldId id="273" r:id="rId16"/>
    <p:sldId id="263" r:id="rId17"/>
    <p:sldId id="274" r:id="rId18"/>
    <p:sldId id="264" r:id="rId19"/>
    <p:sldId id="265" r:id="rId20"/>
    <p:sldId id="262" r:id="rId21"/>
    <p:sldId id="275" r:id="rId22"/>
    <p:sldId id="268" r:id="rId2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DEC388-69C3-41CE-836D-8CADE66F758F}" type="datetime1">
              <a:rPr lang="fr-FR" smtClean="0"/>
              <a:pPr algn="r" rtl="0"/>
              <a:t>05/09/2020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E31375A4-56A4-47D6-9801-1991572033F7}" type="slidenum">
              <a:rPr lang="fr-FR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CF334A0-7817-44BF-BE74-0C1D60A40209}" type="datetime1">
              <a:rPr lang="fr-FR" smtClean="0"/>
              <a:pPr/>
              <a:t>05/09/2020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75A4-56A4-47D6-9801-1991572033F7}" type="slidenum">
              <a:rPr lang="fr-FR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06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93682C-1666-439C-B1F6-2324BA8BDEE9}" type="datetime1">
              <a:rPr lang="fr-FR" smtClean="0"/>
              <a:pPr/>
              <a:t>05/09/2020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AC62B6-9765-4D0D-A062-B6261D408591}" type="datetime1">
              <a:rPr lang="fr-FR" smtClean="0"/>
              <a:pPr/>
              <a:t>05/09/2020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560E40-E96F-4F90-B177-9CA529868AE7}" type="datetime1">
              <a:rPr lang="fr-FR" smtClean="0"/>
              <a:pPr/>
              <a:t>05/09/2020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D8A20-D5AA-4EBF-82E0-3620BEFE5662}" type="datetime1">
              <a:rPr lang="fr-FR" smtClean="0"/>
              <a:pPr/>
              <a:t>05/09/2020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 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cteur droi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DB54D6-28DC-40C0-8824-32CC37999B83}" type="datetime1">
              <a:rPr lang="fr-FR" smtClean="0"/>
              <a:pPr/>
              <a:t>05/09/2020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cteur droit 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 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cteur droit 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pic>
        <p:nvPicPr>
          <p:cNvPr id="10" name="Image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ce réservé d’imag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9" name="Texte d’instruction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FR" sz="1200" b="1" i="1" noProof="0" dirty="0">
                <a:latin typeface="Arial" pitchFamily="34" charset="0"/>
                <a:cs typeface="Arial" pitchFamily="34" charset="0"/>
              </a:rPr>
              <a:t>REMARQUE :</a:t>
            </a:r>
          </a:p>
          <a:p>
            <a:pPr rtl="0"/>
            <a:r>
              <a:rPr lang="fr-FR" sz="1200" i="1" noProof="0" dirty="0">
                <a:latin typeface="Arial" pitchFamily="34" charset="0"/>
                <a:cs typeface="Arial" pitchFamily="34" charset="0"/>
              </a:rPr>
              <a:t>Pour remplacer l’image sur cette diapositive, sélectionnez-la et supprimez-la. Cliquez ensuite sur l’icône Images dans l’espace réservé pour insérer votre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e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cteur droit 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 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1" name="Grou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cteur droit 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 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 dirty="0"/>
              <a:t>​</a:t>
            </a:r>
            <a:fld id="{FF5F1CE1-2D83-4710-B005-E03A94773F54}" type="datetime1">
              <a:rPr lang="fr-FR" smtClean="0"/>
              <a:pPr/>
              <a:t>05/09/2020</a:t>
            </a:fld>
            <a:r>
              <a:rPr lang="fr-FR" dirty="0"/>
              <a:t>​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CC60CA-F5F0-431E-AD16-DA84336EFE3A}" type="datetime1">
              <a:rPr lang="fr-FR" smtClean="0"/>
              <a:pPr/>
              <a:t>05/09/2020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571E30-3F8C-45A0-A97D-32FEE21AD3FE}" type="datetime1">
              <a:rPr lang="fr-FR" smtClean="0"/>
              <a:pPr/>
              <a:t>05/09/2020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3E571F-D862-4C44-826E-B0273097C3EE}" type="datetime1">
              <a:rPr lang="fr-FR" smtClean="0"/>
              <a:pPr/>
              <a:t>05/09/2020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5EA7CD-A54C-4044-94F4-AD92C5338D2B}" type="datetime1">
              <a:rPr lang="fr-FR" smtClean="0"/>
              <a:pPr/>
              <a:t>05/09/2020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14D363-38EB-4EFE-A4CB-9D469BC54DCB}" type="datetime1">
              <a:rPr lang="fr-FR" smtClean="0"/>
              <a:pPr/>
              <a:t>05/09/2020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  <a:p>
            <a:pPr lvl="5" rtl="0"/>
            <a:r>
              <a:rPr lang="fr-FR" noProof="0" dirty="0"/>
              <a:t>Sixième niveau</a:t>
            </a:r>
          </a:p>
          <a:p>
            <a:pPr lvl="6" rtl="0"/>
            <a:r>
              <a:rPr lang="fr-FR" noProof="0" dirty="0"/>
              <a:t>Septième niveau</a:t>
            </a:r>
          </a:p>
          <a:p>
            <a:pPr lvl="7" rtl="0"/>
            <a:r>
              <a:rPr lang="fr-FR" noProof="0" dirty="0"/>
              <a:t>Huitième niveau</a:t>
            </a:r>
          </a:p>
          <a:p>
            <a:pPr lvl="8" rtl="0"/>
            <a:r>
              <a:rPr lang="fr-FR" noProof="0" dirty="0"/>
              <a:t>Neuvième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​</a:t>
            </a:r>
            <a:fld id="{B4D55279-C06B-4789-90C7-CDBF3CF07A5D}" type="datetime1">
              <a:rPr lang="fr-FR" smtClean="0"/>
              <a:pPr/>
              <a:t>05/09/2020</a:t>
            </a:fld>
            <a:r>
              <a:rPr lang="fr-FR" dirty="0"/>
              <a:t>​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 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cteur droit 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formationenvideo.ca/video/32c4jhg6w063?capsule-information-suppl%C3%A9mentaire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maformationenvideo.ca/video/r99fu7waz9e7?explications-du-relev%C3%A9-des-apprentissages-de-5e-secondaire" TargetMode="External"/><Relationship Id="rId4" Type="http://schemas.openxmlformats.org/officeDocument/2006/relationships/hyperlink" Target="https://maformationenvideo.ca/video/pnym0byim7vm?explications-du-relev%C3%A9-des-apprentissage-de-4e-secondair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prof.qc.ca/bv/pages/r0014.aspx" TargetMode="External"/><Relationship Id="rId2" Type="http://schemas.openxmlformats.org/officeDocument/2006/relationships/hyperlink" Target="http://www.education.gouv.qc.ca/accueil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ctrTitle"/>
          </p:nvPr>
        </p:nvSpPr>
        <p:spPr>
          <a:xfrm>
            <a:off x="763550" y="2313981"/>
            <a:ext cx="6217513" cy="2559753"/>
          </a:xfrm>
        </p:spPr>
        <p:txBody>
          <a:bodyPr rtlCol="0" anchor="ctr">
            <a:normAutofit/>
          </a:bodyPr>
          <a:lstStyle/>
          <a:p>
            <a:pPr rtl="0"/>
            <a:r>
              <a:rPr lang="fr-FR" sz="5400" b="1" cap="small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Les épreuves du MEES,</a:t>
            </a:r>
            <a:br>
              <a:rPr lang="fr-FR" sz="5400" b="1" cap="small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fr-FR" sz="5400" b="1" cap="small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les cours d’été et </a:t>
            </a:r>
            <a:br>
              <a:rPr lang="fr-FR" sz="5400" b="1" cap="small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fr-FR" sz="5400" b="1" cap="small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 relevé des apprentissages</a:t>
            </a:r>
          </a:p>
        </p:txBody>
      </p:sp>
      <p:pic>
        <p:nvPicPr>
          <p:cNvPr id="4" name="Espace réservé d’image 3" descr="Livre ouvert sur une table, rayonnages flous à l’arrière-plan" title="Exemple d’imag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882589" y="1315446"/>
            <a:ext cx="5210937" cy="4208604"/>
          </a:xfr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C5F241A-6D8D-4FF4-98A7-C1B91DA34637}"/>
              </a:ext>
            </a:extLst>
          </p:cNvPr>
          <p:cNvSpPr txBox="1">
            <a:spLocks/>
          </p:cNvSpPr>
          <p:nvPr/>
        </p:nvSpPr>
        <p:spPr>
          <a:xfrm>
            <a:off x="763550" y="4873734"/>
            <a:ext cx="10071099" cy="7460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4</a:t>
            </a:r>
            <a:r>
              <a:rPr lang="fr-FR" sz="3600" baseline="300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</a:t>
            </a:r>
            <a:r>
              <a:rPr lang="fr-FR" sz="36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et 5</a:t>
            </a:r>
            <a:r>
              <a:rPr lang="fr-FR" sz="3600" baseline="300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</a:t>
            </a:r>
            <a:r>
              <a:rPr lang="fr-FR" sz="36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secondaire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899" y="2799471"/>
            <a:ext cx="8714350" cy="2319698"/>
          </a:xfrm>
        </p:spPr>
        <p:txBody>
          <a:bodyPr rtlCol="0">
            <a:normAutofit/>
          </a:bodyPr>
          <a:lstStyle/>
          <a:p>
            <a:pPr rtl="0"/>
            <a:r>
              <a:rPr lang="fr-FR" sz="7200" b="1" cap="small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Les cours d’été et </a:t>
            </a:r>
            <a:br>
              <a:rPr lang="fr-FR" sz="7200" b="1" cap="small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fr-FR" sz="7200" b="1" cap="small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 relevé des apprentissages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6FB6AD-1C9D-4883-A3DA-E72BA0EA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811" y="134006"/>
            <a:ext cx="5948186" cy="2215991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21AB489-1A4B-41FA-959A-85ECE88E7184}"/>
              </a:ext>
            </a:extLst>
          </p:cNvPr>
          <p:cNvGrpSpPr/>
          <p:nvPr/>
        </p:nvGrpSpPr>
        <p:grpSpPr>
          <a:xfrm>
            <a:off x="1930326" y="1545122"/>
            <a:ext cx="658457" cy="646723"/>
            <a:chOff x="4332630" y="-1078291"/>
            <a:chExt cx="1017318" cy="1017318"/>
          </a:xfrm>
          <a:solidFill>
            <a:schemeClr val="accent3"/>
          </a:solidFill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DE99DA3-5656-419C-8DA6-D7049270980D}"/>
                </a:ext>
              </a:extLst>
            </p:cNvPr>
            <p:cNvSpPr/>
            <p:nvPr/>
          </p:nvSpPr>
          <p:spPr>
            <a:xfrm>
              <a:off x="4332630" y="-1078291"/>
              <a:ext cx="1017318" cy="1017318"/>
            </a:xfrm>
            <a:prstGeom prst="ellipse">
              <a:avLst/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>
              <a:extLst>
                <a:ext uri="{FF2B5EF4-FFF2-40B4-BE49-F238E27FC236}">
                  <a16:creationId xmlns:a16="http://schemas.microsoft.com/office/drawing/2014/main" id="{932FEB86-41D8-469D-B225-F1F6775FB8D3}"/>
                </a:ext>
              </a:extLst>
            </p:cNvPr>
            <p:cNvSpPr txBox="1"/>
            <p:nvPr/>
          </p:nvSpPr>
          <p:spPr>
            <a:xfrm>
              <a:off x="4481612" y="-1023057"/>
              <a:ext cx="719352" cy="9620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400" b="1" kern="1200" noProof="0" dirty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10" name="Sous-titre 6">
            <a:extLst>
              <a:ext uri="{FF2B5EF4-FFF2-40B4-BE49-F238E27FC236}">
                <a16:creationId xmlns:a16="http://schemas.microsoft.com/office/drawing/2014/main" id="{EC6CDE43-1241-48FC-B4E8-938CF12453F1}"/>
              </a:ext>
            </a:extLst>
          </p:cNvPr>
          <p:cNvSpPr txBox="1">
            <a:spLocks/>
          </p:cNvSpPr>
          <p:nvPr/>
        </p:nvSpPr>
        <p:spPr>
          <a:xfrm>
            <a:off x="1104899" y="4946950"/>
            <a:ext cx="8236049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Être mieux informé afin de faire des choix éclairés!</a:t>
            </a:r>
          </a:p>
        </p:txBody>
      </p:sp>
    </p:spTree>
    <p:extLst>
      <p:ext uri="{BB962C8B-B14F-4D97-AF65-F5344CB8AC3E}">
        <p14:creationId xmlns:p14="http://schemas.microsoft.com/office/powerpoint/2010/main" val="22137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 1">
            <a:extLst>
              <a:ext uri="{FF2B5EF4-FFF2-40B4-BE49-F238E27FC236}">
                <a16:creationId xmlns:a16="http://schemas.microsoft.com/office/drawing/2014/main" id="{F40C1326-9A02-4CF2-B3DB-945EA88AC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900" y="245013"/>
            <a:ext cx="9980613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Examen de reprise (été)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970E4CE-2D41-427F-B1D4-B146A6F5F3E2}"/>
              </a:ext>
            </a:extLst>
          </p:cNvPr>
          <p:cNvGrpSpPr/>
          <p:nvPr/>
        </p:nvGrpSpPr>
        <p:grpSpPr>
          <a:xfrm>
            <a:off x="53726" y="1354158"/>
            <a:ext cx="2195040" cy="2192667"/>
            <a:chOff x="4332629" y="-1078291"/>
            <a:chExt cx="1017318" cy="1017318"/>
          </a:xfrm>
          <a:solidFill>
            <a:schemeClr val="accent3"/>
          </a:solidFill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155C095-D018-412D-B704-7E59EE6525EA}"/>
                </a:ext>
              </a:extLst>
            </p:cNvPr>
            <p:cNvSpPr/>
            <p:nvPr/>
          </p:nvSpPr>
          <p:spPr>
            <a:xfrm>
              <a:off x="4332629" y="-1078291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lipse 4">
              <a:extLst>
                <a:ext uri="{FF2B5EF4-FFF2-40B4-BE49-F238E27FC236}">
                  <a16:creationId xmlns:a16="http://schemas.microsoft.com/office/drawing/2014/main" id="{5CFFB65C-E30F-4358-8FDE-EDF54CE8E1D0}"/>
                </a:ext>
              </a:extLst>
            </p:cNvPr>
            <p:cNvSpPr txBox="1"/>
            <p:nvPr/>
          </p:nvSpPr>
          <p:spPr>
            <a:xfrm>
              <a:off x="4481613" y="-929308"/>
              <a:ext cx="719352" cy="7193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Juillet-août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7573D4A-C7E5-44B2-9318-7D741DC0E761}"/>
              </a:ext>
            </a:extLst>
          </p:cNvPr>
          <p:cNvGrpSpPr/>
          <p:nvPr/>
        </p:nvGrpSpPr>
        <p:grpSpPr>
          <a:xfrm>
            <a:off x="1949569" y="2450491"/>
            <a:ext cx="2195040" cy="2192667"/>
            <a:chOff x="4332630" y="-1078291"/>
            <a:chExt cx="1017318" cy="1017318"/>
          </a:xfrm>
          <a:solidFill>
            <a:schemeClr val="accent3"/>
          </a:solidFill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6E051608-AC33-4B18-9997-51A584CE40FD}"/>
                </a:ext>
              </a:extLst>
            </p:cNvPr>
            <p:cNvSpPr/>
            <p:nvPr/>
          </p:nvSpPr>
          <p:spPr>
            <a:xfrm>
              <a:off x="4332630" y="-1078291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lipse 4">
              <a:extLst>
                <a:ext uri="{FF2B5EF4-FFF2-40B4-BE49-F238E27FC236}">
                  <a16:creationId xmlns:a16="http://schemas.microsoft.com/office/drawing/2014/main" id="{06E26E0B-6E13-4078-95B6-2209AECEED45}"/>
                </a:ext>
              </a:extLst>
            </p:cNvPr>
            <p:cNvSpPr txBox="1"/>
            <p:nvPr/>
          </p:nvSpPr>
          <p:spPr>
            <a:xfrm>
              <a:off x="4407121" y="-929308"/>
              <a:ext cx="868335" cy="7193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Inscription </a:t>
              </a:r>
              <a:r>
                <a:rPr lang="fr-FR" sz="2800" kern="1200" noProof="0" dirty="0">
                  <a:solidFill>
                    <a:srgbClr val="FF6600"/>
                  </a:solidFill>
                </a:rPr>
                <a:t>obligatoire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E566902-39F6-4FA4-92C8-BA3FEFBFBF8D}"/>
              </a:ext>
            </a:extLst>
          </p:cNvPr>
          <p:cNvGrpSpPr/>
          <p:nvPr/>
        </p:nvGrpSpPr>
        <p:grpSpPr>
          <a:xfrm>
            <a:off x="1927312" y="4608032"/>
            <a:ext cx="2195040" cy="2192667"/>
            <a:chOff x="4332630" y="-1078291"/>
            <a:chExt cx="1017318" cy="1017318"/>
          </a:xfrm>
          <a:solidFill>
            <a:schemeClr val="accent3"/>
          </a:solidFill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00DD77E-0A07-4D32-913B-A7BE73789790}"/>
                </a:ext>
              </a:extLst>
            </p:cNvPr>
            <p:cNvSpPr/>
            <p:nvPr/>
          </p:nvSpPr>
          <p:spPr>
            <a:xfrm>
              <a:off x="4332630" y="-1078291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4">
              <a:extLst>
                <a:ext uri="{FF2B5EF4-FFF2-40B4-BE49-F238E27FC236}">
                  <a16:creationId xmlns:a16="http://schemas.microsoft.com/office/drawing/2014/main" id="{AC33D46F-3AD0-4366-A938-72786DDB8CEB}"/>
                </a:ext>
              </a:extLst>
            </p:cNvPr>
            <p:cNvSpPr txBox="1"/>
            <p:nvPr/>
          </p:nvSpPr>
          <p:spPr>
            <a:xfrm>
              <a:off x="4332630" y="-929309"/>
              <a:ext cx="1017318" cy="7193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Cours préparatoires disponibles</a:t>
              </a:r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796795F8-FE3F-4C2C-97D6-F78679EE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610" y="793494"/>
            <a:ext cx="5138390" cy="5950634"/>
          </a:xfrm>
          <a:prstGeom prst="rect">
            <a:avLst/>
          </a:prstGeom>
        </p:spPr>
      </p:pic>
      <p:sp>
        <p:nvSpPr>
          <p:cNvPr id="25" name="Espace réservé du texte 3">
            <a:extLst>
              <a:ext uri="{FF2B5EF4-FFF2-40B4-BE49-F238E27FC236}">
                <a16:creationId xmlns:a16="http://schemas.microsoft.com/office/drawing/2014/main" id="{988D824D-B921-4BDC-86C4-6FCECFB269E9}"/>
              </a:ext>
            </a:extLst>
          </p:cNvPr>
          <p:cNvSpPr txBox="1">
            <a:spLocks/>
          </p:cNvSpPr>
          <p:nvPr/>
        </p:nvSpPr>
        <p:spPr>
          <a:xfrm>
            <a:off x="4508877" y="3262833"/>
            <a:ext cx="3097688" cy="24025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Envoyé par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COURRIEL</a:t>
            </a:r>
            <a:r>
              <a:rPr lang="fr-FR" sz="44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4400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à ton</a:t>
            </a:r>
          </a:p>
          <a:p>
            <a:pPr marL="0" indent="0" algn="ctr">
              <a:buNone/>
            </a:pPr>
            <a:r>
              <a:rPr lang="fr-FR" sz="4400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parent/tuteur</a:t>
            </a:r>
          </a:p>
        </p:txBody>
      </p:sp>
      <p:sp>
        <p:nvSpPr>
          <p:cNvPr id="26" name="Flèche : courbe vers le haut 25">
            <a:extLst>
              <a:ext uri="{FF2B5EF4-FFF2-40B4-BE49-F238E27FC236}">
                <a16:creationId xmlns:a16="http://schemas.microsoft.com/office/drawing/2014/main" id="{D071A78C-4C7D-4A12-A162-E56AEA2B886A}"/>
              </a:ext>
            </a:extLst>
          </p:cNvPr>
          <p:cNvSpPr/>
          <p:nvPr/>
        </p:nvSpPr>
        <p:spPr>
          <a:xfrm rot="19674062" flipV="1">
            <a:off x="5841846" y="1954297"/>
            <a:ext cx="2179724" cy="724260"/>
          </a:xfrm>
          <a:prstGeom prst="curvedUpArrow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52869A6-7E45-4A1C-A872-05E4EA8CBA30}"/>
              </a:ext>
            </a:extLst>
          </p:cNvPr>
          <p:cNvGrpSpPr/>
          <p:nvPr/>
        </p:nvGrpSpPr>
        <p:grpSpPr>
          <a:xfrm>
            <a:off x="43640" y="3511699"/>
            <a:ext cx="2195040" cy="2192667"/>
            <a:chOff x="4332630" y="-1078291"/>
            <a:chExt cx="1017318" cy="1017318"/>
          </a:xfrm>
          <a:solidFill>
            <a:schemeClr val="accent3"/>
          </a:solidFill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4BA2BCF-04D7-4085-8E63-AEE19AA00C63}"/>
                </a:ext>
              </a:extLst>
            </p:cNvPr>
            <p:cNvSpPr/>
            <p:nvPr/>
          </p:nvSpPr>
          <p:spPr>
            <a:xfrm>
              <a:off x="4332630" y="-1078291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lipse 4">
              <a:extLst>
                <a:ext uri="{FF2B5EF4-FFF2-40B4-BE49-F238E27FC236}">
                  <a16:creationId xmlns:a16="http://schemas.microsoft.com/office/drawing/2014/main" id="{A1D11AF6-AFD3-4891-930B-2B4E86EF0ABB}"/>
                </a:ext>
              </a:extLst>
            </p:cNvPr>
            <p:cNvSpPr txBox="1"/>
            <p:nvPr/>
          </p:nvSpPr>
          <p:spPr>
            <a:xfrm>
              <a:off x="4407121" y="-929308"/>
              <a:ext cx="868335" cy="7193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Examen </a:t>
              </a:r>
              <a:r>
                <a:rPr lang="fr-FR" sz="2800" dirty="0">
                  <a:solidFill>
                    <a:srgbClr val="FF6600"/>
                  </a:solidFill>
                </a:rPr>
                <a:t>gratuit</a:t>
              </a:r>
              <a:endParaRPr lang="fr-FR" sz="2800" kern="1200" noProof="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D7E30B5-4C6C-4631-A769-DD894EAB189E}"/>
              </a:ext>
            </a:extLst>
          </p:cNvPr>
          <p:cNvGrpSpPr/>
          <p:nvPr/>
        </p:nvGrpSpPr>
        <p:grpSpPr>
          <a:xfrm rot="20344721">
            <a:off x="3832682" y="6077510"/>
            <a:ext cx="712314" cy="726283"/>
            <a:chOff x="4327454" y="-1078292"/>
            <a:chExt cx="1017318" cy="1017318"/>
          </a:xfrm>
          <a:solidFill>
            <a:srgbClr val="FF6600"/>
          </a:solidFill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B646B9D-B7EA-4EDA-945F-AFCE1EA11838}"/>
                </a:ext>
              </a:extLst>
            </p:cNvPr>
            <p:cNvSpPr/>
            <p:nvPr/>
          </p:nvSpPr>
          <p:spPr>
            <a:xfrm>
              <a:off x="4327454" y="-1078292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lipse 4">
              <a:extLst>
                <a:ext uri="{FF2B5EF4-FFF2-40B4-BE49-F238E27FC236}">
                  <a16:creationId xmlns:a16="http://schemas.microsoft.com/office/drawing/2014/main" id="{29866A42-4514-4740-9047-7089A83159E7}"/>
                </a:ext>
              </a:extLst>
            </p:cNvPr>
            <p:cNvSpPr txBox="1"/>
            <p:nvPr/>
          </p:nvSpPr>
          <p:spPr>
            <a:xfrm>
              <a:off x="4481613" y="-929308"/>
              <a:ext cx="719352" cy="7173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spcBef>
                  <a:spcPct val="0"/>
                </a:spcBef>
                <a:buNone/>
              </a:pPr>
              <a:r>
                <a:rPr lang="fr-FR" sz="4400" b="1" kern="1200" noProof="0" dirty="0">
                  <a:solidFill>
                    <a:schemeClr val="accent3"/>
                  </a:solidFill>
                  <a:ea typeface="Please write me a song" panose="02000603000000000000" pitchFamily="2" charset="0"/>
                </a:rPr>
                <a:t>$</a:t>
              </a:r>
              <a:endParaRPr lang="fr-FR" sz="3600" b="1" kern="1200" noProof="0" dirty="0">
                <a:solidFill>
                  <a:schemeClr val="accent3"/>
                </a:solidFill>
                <a:ea typeface="Please write me a song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1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 1">
            <a:extLst>
              <a:ext uri="{FF2B5EF4-FFF2-40B4-BE49-F238E27FC236}">
                <a16:creationId xmlns:a16="http://schemas.microsoft.com/office/drawing/2014/main" id="{F40C1326-9A02-4CF2-B3DB-945EA88AC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855" y="258538"/>
            <a:ext cx="11282290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Reprise de la matière échouée l’année suivante</a:t>
            </a:r>
          </a:p>
        </p:txBody>
      </p:sp>
      <p:sp>
        <p:nvSpPr>
          <p:cNvPr id="9" name="Espace réservé du contenu 13">
            <a:extLst>
              <a:ext uri="{FF2B5EF4-FFF2-40B4-BE49-F238E27FC236}">
                <a16:creationId xmlns:a16="http://schemas.microsoft.com/office/drawing/2014/main" id="{8949D09D-3FAC-4A51-BBF0-81269E7F20B2}"/>
              </a:ext>
            </a:extLst>
          </p:cNvPr>
          <p:cNvSpPr txBox="1">
            <a:spLocks/>
          </p:cNvSpPr>
          <p:nvPr/>
        </p:nvSpPr>
        <p:spPr>
          <a:xfrm>
            <a:off x="1206263" y="1855304"/>
            <a:ext cx="4889737" cy="4654662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32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En cas d’</a:t>
            </a:r>
            <a:r>
              <a:rPr lang="fr-FR" sz="3200" b="0" dirty="0">
                <a:solidFill>
                  <a:srgbClr val="FF6600"/>
                </a:solidFill>
                <a:ea typeface="Please write me a song" panose="02000603000000000000" pitchFamily="2" charset="0"/>
              </a:rPr>
              <a:t>échec</a:t>
            </a:r>
            <a:r>
              <a:rPr lang="fr-FR" sz="32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à la fin de l’année (et à la reprise d’été le cas échéant), la matière sera à l’horaire de l’année scolaire suivante.  </a:t>
            </a:r>
          </a:p>
          <a:p>
            <a:pPr algn="just"/>
            <a:endParaRPr lang="fr-FR" sz="3200" b="0" dirty="0">
              <a:solidFill>
                <a:schemeClr val="accent3">
                  <a:lumMod val="75000"/>
                </a:schemeClr>
              </a:solidFill>
              <a:ea typeface="Please write me a song" panose="02000603000000000000" pitchFamily="2" charset="0"/>
            </a:endParaRPr>
          </a:p>
          <a:p>
            <a:pPr algn="just"/>
            <a:r>
              <a:rPr lang="fr-FR" sz="32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Un élève pourrait donc avoir des matières de 5</a:t>
            </a:r>
            <a:r>
              <a:rPr lang="fr-FR" sz="3200" b="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32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 </a:t>
            </a:r>
            <a:r>
              <a:rPr lang="fr-FR" sz="3200" b="0" dirty="0">
                <a:solidFill>
                  <a:srgbClr val="FF6600"/>
                </a:solidFill>
                <a:ea typeface="Please write me a song" panose="02000603000000000000" pitchFamily="2" charset="0"/>
              </a:rPr>
              <a:t>et</a:t>
            </a:r>
            <a:r>
              <a:rPr lang="fr-FR" sz="32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de 4</a:t>
            </a:r>
            <a:r>
              <a:rPr lang="fr-FR" sz="3200" b="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32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  <a:r>
              <a:rPr lang="fr-FR" sz="3200" b="0" dirty="0">
                <a:ea typeface="Please write me a song" panose="02000603000000000000" pitchFamily="2" charset="0"/>
              </a:rPr>
              <a:t>.  </a:t>
            </a:r>
            <a:endParaRPr lang="fr-FR" sz="3200" b="0" dirty="0"/>
          </a:p>
        </p:txBody>
      </p:sp>
      <p:sp>
        <p:nvSpPr>
          <p:cNvPr id="17" name="Espace réservé du texte 3">
            <a:extLst>
              <a:ext uri="{FF2B5EF4-FFF2-40B4-BE49-F238E27FC236}">
                <a16:creationId xmlns:a16="http://schemas.microsoft.com/office/drawing/2014/main" id="{5114EF12-AB59-451A-84E8-709BECD857B7}"/>
              </a:ext>
            </a:extLst>
          </p:cNvPr>
          <p:cNvSpPr txBox="1">
            <a:spLocks/>
          </p:cNvSpPr>
          <p:nvPr/>
        </p:nvSpPr>
        <p:spPr>
          <a:xfrm rot="1679094">
            <a:off x="6371600" y="2060381"/>
            <a:ext cx="3812946" cy="32449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Attention aux conditions d’obtention du diplôme d’études secondaires!</a:t>
            </a:r>
          </a:p>
        </p:txBody>
      </p:sp>
      <p:sp>
        <p:nvSpPr>
          <p:cNvPr id="18" name="Flèche : courbe vers la gauche 17">
            <a:extLst>
              <a:ext uri="{FF2B5EF4-FFF2-40B4-BE49-F238E27FC236}">
                <a16:creationId xmlns:a16="http://schemas.microsoft.com/office/drawing/2014/main" id="{8ED966CC-EA0D-437E-A6AE-92AB2ACB05A3}"/>
              </a:ext>
            </a:extLst>
          </p:cNvPr>
          <p:cNvSpPr/>
          <p:nvPr/>
        </p:nvSpPr>
        <p:spPr>
          <a:xfrm rot="4049386" flipV="1">
            <a:off x="7123728" y="4988625"/>
            <a:ext cx="604008" cy="1594954"/>
          </a:xfrm>
          <a:prstGeom prst="curvedLeftArrow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6" name="Image 5" descr="Résultats de recherche d'images pour « diplome études secondaire »">
            <a:extLst>
              <a:ext uri="{FF2B5EF4-FFF2-40B4-BE49-F238E27FC236}">
                <a16:creationId xmlns:a16="http://schemas.microsoft.com/office/drawing/2014/main" id="{982C78EB-8927-4626-844B-C56F388C3E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2864">
            <a:off x="9605425" y="4310556"/>
            <a:ext cx="2225040" cy="172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276B5C-3F19-486D-A3BB-5492655ED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9804">
            <a:off x="9940341" y="4273222"/>
            <a:ext cx="1049169" cy="3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1">
            <a:extLst>
              <a:ext uri="{FF2B5EF4-FFF2-40B4-BE49-F238E27FC236}">
                <a16:creationId xmlns:a16="http://schemas.microsoft.com/office/drawing/2014/main" id="{6B60FC0F-A4EC-4486-8E97-0CC017FD17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693" y="235226"/>
            <a:ext cx="9980613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Conditions d’obtention du D.E.S.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D7104ED-31D3-47C4-A420-BAAA93E66C3E}"/>
              </a:ext>
            </a:extLst>
          </p:cNvPr>
          <p:cNvGrpSpPr/>
          <p:nvPr/>
        </p:nvGrpSpPr>
        <p:grpSpPr>
          <a:xfrm>
            <a:off x="97761" y="1580755"/>
            <a:ext cx="2523974" cy="2573271"/>
            <a:chOff x="4259152" y="-1078291"/>
            <a:chExt cx="1090796" cy="1116311"/>
          </a:xfrm>
          <a:solidFill>
            <a:schemeClr val="accent3"/>
          </a:solidFill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D784DB45-A70A-4403-8D2C-481406AACAF5}"/>
                </a:ext>
              </a:extLst>
            </p:cNvPr>
            <p:cNvSpPr/>
            <p:nvPr/>
          </p:nvSpPr>
          <p:spPr>
            <a:xfrm>
              <a:off x="4259152" y="-1078291"/>
              <a:ext cx="1090796" cy="111631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e 4">
              <a:extLst>
                <a:ext uri="{FF2B5EF4-FFF2-40B4-BE49-F238E27FC236}">
                  <a16:creationId xmlns:a16="http://schemas.microsoft.com/office/drawing/2014/main" id="{DE3DB8DC-29F0-4A0F-88E2-B945A4C05493}"/>
                </a:ext>
              </a:extLst>
            </p:cNvPr>
            <p:cNvSpPr txBox="1"/>
            <p:nvPr/>
          </p:nvSpPr>
          <p:spPr>
            <a:xfrm>
              <a:off x="4284526" y="-889066"/>
              <a:ext cx="1039276" cy="7193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dirty="0">
                  <a:solidFill>
                    <a:srgbClr val="FF6600"/>
                  </a:solidFill>
                </a:rPr>
                <a:t>D</a:t>
              </a:r>
              <a:r>
                <a:rPr lang="fr-FR" sz="32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iplôme</a:t>
              </a:r>
              <a:r>
                <a:rPr lang="fr-FR" sz="3200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 d’</a:t>
              </a:r>
              <a:r>
                <a:rPr lang="fr-FR" sz="3200" kern="1200" noProof="0" dirty="0">
                  <a:solidFill>
                    <a:srgbClr val="FF6600"/>
                  </a:solidFill>
                </a:rPr>
                <a:t>é</a:t>
              </a:r>
              <a:r>
                <a:rPr lang="fr-FR" sz="3200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tudes </a:t>
              </a:r>
              <a:r>
                <a:rPr lang="fr-FR" sz="3200" kern="1200" noProof="0" dirty="0">
                  <a:solidFill>
                    <a:srgbClr val="FF6600"/>
                  </a:solidFill>
                </a:rPr>
                <a:t>s</a:t>
              </a:r>
              <a:r>
                <a:rPr lang="fr-FR" sz="3200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econdaires</a:t>
              </a:r>
            </a:p>
          </p:txBody>
        </p:sp>
      </p:grp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0DF5313-94C5-4136-9825-8EACB486A665}"/>
              </a:ext>
            </a:extLst>
          </p:cNvPr>
          <p:cNvSpPr txBox="1">
            <a:spLocks/>
          </p:cNvSpPr>
          <p:nvPr/>
        </p:nvSpPr>
        <p:spPr>
          <a:xfrm>
            <a:off x="2706931" y="1580755"/>
            <a:ext cx="9190949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Le ministre décerne le diplôme d’études secondaires à l’élève qui a accumulé au moins </a:t>
            </a:r>
            <a:r>
              <a:rPr lang="fr-CA" sz="2400" b="1" dirty="0">
                <a:solidFill>
                  <a:srgbClr val="CC6600"/>
                </a:solidFill>
              </a:rPr>
              <a:t>54 unités 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de la 4</a:t>
            </a:r>
            <a:r>
              <a:rPr lang="fr-CA" sz="2400" baseline="30000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 ou de la 5</a:t>
            </a:r>
            <a:r>
              <a:rPr lang="fr-CA" sz="2400" baseline="30000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 secondaire.  Parmi ces unités, il doit y avoir au moins </a:t>
            </a:r>
            <a:r>
              <a:rPr lang="fr-CA" sz="2400" dirty="0">
                <a:solidFill>
                  <a:srgbClr val="CC6600"/>
                </a:solidFill>
              </a:rPr>
              <a:t>20 unités 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de la 5</a:t>
            </a:r>
            <a:r>
              <a:rPr lang="fr-CA" sz="2400" baseline="30000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 secondaire et les unités suivantes : </a:t>
            </a:r>
          </a:p>
          <a:p>
            <a:pPr>
              <a:spcBef>
                <a:spcPts val="1200"/>
              </a:spcBef>
            </a:pPr>
            <a:r>
              <a:rPr lang="fr-CA" sz="2400" dirty="0">
                <a:solidFill>
                  <a:srgbClr val="CC6600"/>
                </a:solidFill>
              </a:rPr>
              <a:t>Français</a:t>
            </a:r>
            <a:r>
              <a:rPr lang="fr-CA" sz="2400" dirty="0"/>
              <a:t> 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langue d’enseignement 5</a:t>
            </a:r>
            <a:r>
              <a:rPr lang="fr-CA" sz="2400" baseline="30000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 secondaire (6 unités)</a:t>
            </a:r>
          </a:p>
          <a:p>
            <a:pPr>
              <a:spcBef>
                <a:spcPts val="1200"/>
              </a:spcBef>
            </a:pPr>
            <a:r>
              <a:rPr lang="fr-CA" sz="2400" dirty="0">
                <a:solidFill>
                  <a:srgbClr val="CC6600"/>
                </a:solidFill>
              </a:rPr>
              <a:t>Anglais</a:t>
            </a:r>
            <a:r>
              <a:rPr lang="fr-CA" sz="2400" dirty="0"/>
              <a:t> 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langue seconde 5</a:t>
            </a:r>
            <a:r>
              <a:rPr lang="fr-CA" sz="2400" baseline="30000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 secondaire (4 unités)</a:t>
            </a:r>
          </a:p>
          <a:p>
            <a:pPr>
              <a:spcBef>
                <a:spcPts val="1200"/>
              </a:spcBef>
            </a:pPr>
            <a:r>
              <a:rPr lang="fr-CA" sz="2400" dirty="0">
                <a:solidFill>
                  <a:srgbClr val="CC6600"/>
                </a:solidFill>
              </a:rPr>
              <a:t>Mathématique</a:t>
            </a:r>
            <a:r>
              <a:rPr lang="fr-CA" sz="2400" dirty="0"/>
              <a:t> 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fr-CA" sz="2400" baseline="30000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 secondaire (4 ou 6 unités)</a:t>
            </a:r>
          </a:p>
          <a:p>
            <a:pPr>
              <a:spcBef>
                <a:spcPts val="1200"/>
              </a:spcBef>
            </a:pPr>
            <a:r>
              <a:rPr lang="fr-CA" sz="2400" dirty="0">
                <a:solidFill>
                  <a:srgbClr val="CC6600"/>
                </a:solidFill>
              </a:rPr>
              <a:t>Science</a:t>
            </a:r>
            <a:r>
              <a:rPr lang="fr-CA" sz="2400" dirty="0"/>
              <a:t> 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et technologie (4 unités)</a:t>
            </a:r>
          </a:p>
          <a:p>
            <a:pPr>
              <a:spcBef>
                <a:spcPts val="1200"/>
              </a:spcBef>
            </a:pPr>
            <a:r>
              <a:rPr lang="fr-CA" sz="2400" dirty="0">
                <a:solidFill>
                  <a:srgbClr val="CC6600"/>
                </a:solidFill>
              </a:rPr>
              <a:t>Histoire</a:t>
            </a:r>
            <a:r>
              <a:rPr lang="fr-CA" sz="2400" dirty="0"/>
              <a:t> 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du Québec et du Canada 4</a:t>
            </a:r>
            <a:r>
              <a:rPr lang="fr-CA" sz="2400" baseline="30000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 secondaire (4 unités)</a:t>
            </a:r>
          </a:p>
          <a:p>
            <a:pPr>
              <a:spcBef>
                <a:spcPts val="1200"/>
              </a:spcBef>
            </a:pPr>
            <a:r>
              <a:rPr lang="fr-CA" sz="2400" dirty="0">
                <a:solidFill>
                  <a:srgbClr val="CC6600"/>
                </a:solidFill>
              </a:rPr>
              <a:t>Arts</a:t>
            </a:r>
            <a:r>
              <a:rPr lang="fr-CA" sz="2400" dirty="0"/>
              <a:t> 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fr-CA" sz="2400" baseline="30000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 secondaire (2 unités)</a:t>
            </a:r>
          </a:p>
          <a:p>
            <a:pPr>
              <a:spcBef>
                <a:spcPts val="1200"/>
              </a:spcBef>
            </a:pPr>
            <a:r>
              <a:rPr lang="fr-CA" sz="2400" dirty="0">
                <a:solidFill>
                  <a:srgbClr val="CC6600"/>
                </a:solidFill>
              </a:rPr>
              <a:t>Éthique</a:t>
            </a:r>
            <a:r>
              <a:rPr lang="fr-CA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et culture religieuse </a:t>
            </a:r>
            <a:r>
              <a:rPr lang="fr-CA" sz="2400" u="sng" dirty="0">
                <a:solidFill>
                  <a:schemeClr val="accent3">
                    <a:lumMod val="75000"/>
                  </a:schemeClr>
                </a:solidFill>
              </a:rPr>
              <a:t>ou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A" sz="2400" dirty="0">
                <a:solidFill>
                  <a:srgbClr val="CC6600"/>
                </a:solidFill>
              </a:rPr>
              <a:t>Éducation 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physique et à la santé 5</a:t>
            </a:r>
            <a:r>
              <a:rPr lang="fr-CA" sz="2400" baseline="30000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fr-CA" sz="2400" dirty="0">
                <a:solidFill>
                  <a:schemeClr val="accent3">
                    <a:lumMod val="75000"/>
                  </a:schemeClr>
                </a:solidFill>
              </a:rPr>
              <a:t> secondaire (2 unités)</a:t>
            </a:r>
            <a:endParaRPr lang="fr-CA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DDFCCE6-D9AD-444D-A8B8-9D1119F1CDEF}"/>
              </a:ext>
            </a:extLst>
          </p:cNvPr>
          <p:cNvSpPr txBox="1">
            <a:spLocks/>
          </p:cNvSpPr>
          <p:nvPr/>
        </p:nvSpPr>
        <p:spPr>
          <a:xfrm>
            <a:off x="182957" y="4436381"/>
            <a:ext cx="2353582" cy="217885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CA" sz="2600" i="1" dirty="0">
                <a:solidFill>
                  <a:schemeClr val="accent3">
                    <a:lumMod val="75000"/>
                  </a:schemeClr>
                </a:solidFill>
              </a:rPr>
              <a:t>L’élève qui désire poursuivre ses études au niveau collégial doit s’assurer qu’il a les cours préalables, s’il y a lieu.</a:t>
            </a:r>
            <a:endParaRPr lang="fr-CA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1">
            <a:extLst>
              <a:ext uri="{FF2B5EF4-FFF2-40B4-BE49-F238E27FC236}">
                <a16:creationId xmlns:a16="http://schemas.microsoft.com/office/drawing/2014/main" id="{6B60FC0F-A4EC-4486-8E97-0CC017FD17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693" y="235226"/>
            <a:ext cx="9980613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 relevé des apprentissages…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D7104ED-31D3-47C4-A420-BAAA93E66C3E}"/>
              </a:ext>
            </a:extLst>
          </p:cNvPr>
          <p:cNvGrpSpPr/>
          <p:nvPr/>
        </p:nvGrpSpPr>
        <p:grpSpPr>
          <a:xfrm>
            <a:off x="415512" y="1828036"/>
            <a:ext cx="2353582" cy="2406031"/>
            <a:chOff x="4259152" y="-1078291"/>
            <a:chExt cx="1090796" cy="1116311"/>
          </a:xfrm>
          <a:solidFill>
            <a:schemeClr val="accent3"/>
          </a:solidFill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D784DB45-A70A-4403-8D2C-481406AACAF5}"/>
                </a:ext>
              </a:extLst>
            </p:cNvPr>
            <p:cNvSpPr/>
            <p:nvPr/>
          </p:nvSpPr>
          <p:spPr>
            <a:xfrm>
              <a:off x="4259152" y="-1078291"/>
              <a:ext cx="1090796" cy="1116311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e 4">
              <a:extLst>
                <a:ext uri="{FF2B5EF4-FFF2-40B4-BE49-F238E27FC236}">
                  <a16:creationId xmlns:a16="http://schemas.microsoft.com/office/drawing/2014/main" id="{DE3DB8DC-29F0-4A0F-88E2-B945A4C05493}"/>
                </a:ext>
              </a:extLst>
            </p:cNvPr>
            <p:cNvSpPr txBox="1"/>
            <p:nvPr/>
          </p:nvSpPr>
          <p:spPr>
            <a:xfrm>
              <a:off x="4284912" y="-879812"/>
              <a:ext cx="1039276" cy="7193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…du</a:t>
              </a:r>
            </a:p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000" dirty="0">
                  <a:solidFill>
                    <a:srgbClr val="FF6600"/>
                  </a:solidFill>
                </a:rPr>
                <a:t>MEES</a:t>
              </a:r>
              <a:endParaRPr lang="fr-FR" sz="4000" kern="1200" noProof="0" dirty="0">
                <a:solidFill>
                  <a:srgbClr val="FF6600"/>
                </a:solidFill>
              </a:endParaRPr>
            </a:p>
          </p:txBody>
        </p:sp>
      </p:grpSp>
      <p:pic>
        <p:nvPicPr>
          <p:cNvPr id="8" name="Picture 2" descr="Résultats de recherche d'images pour « ministère de l'éducation »">
            <a:extLst>
              <a:ext uri="{FF2B5EF4-FFF2-40B4-BE49-F238E27FC236}">
                <a16:creationId xmlns:a16="http://schemas.microsoft.com/office/drawing/2014/main" id="{B5D7D97D-0E94-4BF3-93BC-FC1F651E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5" y="4661857"/>
            <a:ext cx="2755076" cy="12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2567F39-04E0-4CC7-89D9-D83F5D4E6126}"/>
              </a:ext>
            </a:extLst>
          </p:cNvPr>
          <p:cNvSpPr txBox="1">
            <a:spLocks/>
          </p:cNvSpPr>
          <p:nvPr/>
        </p:nvSpPr>
        <p:spPr>
          <a:xfrm>
            <a:off x="3255693" y="2103850"/>
            <a:ext cx="8465213" cy="37592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CA" sz="2600" dirty="0">
                <a:solidFill>
                  <a:schemeClr val="accent3">
                    <a:lumMod val="75000"/>
                  </a:schemeClr>
                </a:solidFill>
              </a:rPr>
              <a:t>Le relevé est acheminé par la </a:t>
            </a:r>
            <a:r>
              <a:rPr lang="fr-CA" sz="2600" dirty="0">
                <a:solidFill>
                  <a:srgbClr val="FF6600"/>
                </a:solidFill>
              </a:rPr>
              <a:t>poste</a:t>
            </a:r>
            <a:r>
              <a:rPr lang="fr-CA" sz="2600" dirty="0">
                <a:solidFill>
                  <a:schemeClr val="accent3">
                    <a:lumMod val="75000"/>
                  </a:schemeClr>
                </a:solidFill>
              </a:rPr>
              <a:t>, et disponible par le </a:t>
            </a:r>
            <a:r>
              <a:rPr lang="fr-CA" sz="2600" b="1" dirty="0">
                <a:solidFill>
                  <a:schemeClr val="accent3">
                    <a:lumMod val="75000"/>
                  </a:schemeClr>
                </a:solidFill>
              </a:rPr>
              <a:t>portail parent </a:t>
            </a:r>
            <a:r>
              <a:rPr lang="fr-CA" sz="2600" dirty="0">
                <a:solidFill>
                  <a:schemeClr val="accent3">
                    <a:lumMod val="75000"/>
                  </a:schemeClr>
                </a:solidFill>
              </a:rPr>
              <a:t>en début juillet.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CA" sz="2600" dirty="0">
                <a:solidFill>
                  <a:schemeClr val="accent3">
                    <a:lumMod val="75000"/>
                  </a:schemeClr>
                </a:solidFill>
              </a:rPr>
              <a:t>Il en va de la </a:t>
            </a:r>
            <a:r>
              <a:rPr lang="fr-CA" sz="3500" b="1" dirty="0">
                <a:solidFill>
                  <a:srgbClr val="FF6600"/>
                </a:solidFill>
              </a:rPr>
              <a:t>responsabilité de l’élève</a:t>
            </a:r>
            <a:r>
              <a:rPr lang="fr-CA" sz="3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A" sz="2600" dirty="0">
                <a:solidFill>
                  <a:schemeClr val="accent3">
                    <a:lumMod val="75000"/>
                  </a:schemeClr>
                </a:solidFill>
              </a:rPr>
              <a:t>de le consulter et de poser les actions nécessaires en cas d’échec(s).  Aucun appel n’est effectué pour les </a:t>
            </a:r>
            <a:r>
              <a:rPr lang="fr-CA" sz="2600" u="sng" dirty="0">
                <a:solidFill>
                  <a:schemeClr val="accent3">
                    <a:lumMod val="75000"/>
                  </a:schemeClr>
                </a:solidFill>
              </a:rPr>
              <a:t>reprises des épreuves</a:t>
            </a:r>
            <a:r>
              <a:rPr lang="fr-CA" sz="2600" dirty="0">
                <a:solidFill>
                  <a:schemeClr val="accent3">
                    <a:lumMod val="75000"/>
                  </a:schemeClr>
                </a:solidFill>
              </a:rPr>
              <a:t> du MEES.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CA" sz="2600" dirty="0">
                <a:solidFill>
                  <a:schemeClr val="accent3">
                    <a:lumMod val="75000"/>
                  </a:schemeClr>
                </a:solidFill>
              </a:rPr>
              <a:t>Les </a:t>
            </a:r>
            <a:r>
              <a:rPr lang="fr-CA" sz="2600" dirty="0">
                <a:solidFill>
                  <a:srgbClr val="FF6600"/>
                </a:solidFill>
              </a:rPr>
              <a:t>dates d’inscription </a:t>
            </a:r>
            <a:r>
              <a:rPr lang="fr-CA" sz="2600" dirty="0">
                <a:solidFill>
                  <a:schemeClr val="accent3">
                    <a:lumMod val="75000"/>
                  </a:schemeClr>
                </a:solidFill>
              </a:rPr>
              <a:t>pour les reprises des épreuves sont inscrites sur les documents reçus par courriel.</a:t>
            </a:r>
          </a:p>
        </p:txBody>
      </p:sp>
      <p:sp>
        <p:nvSpPr>
          <p:cNvPr id="10" name="Espace réservé du contenu 13">
            <a:extLst>
              <a:ext uri="{FF2B5EF4-FFF2-40B4-BE49-F238E27FC236}">
                <a16:creationId xmlns:a16="http://schemas.microsoft.com/office/drawing/2014/main" id="{4E15C4CB-97F5-4F80-A002-32533C60525E}"/>
              </a:ext>
            </a:extLst>
          </p:cNvPr>
          <p:cNvSpPr txBox="1">
            <a:spLocks/>
          </p:cNvSpPr>
          <p:nvPr/>
        </p:nvSpPr>
        <p:spPr>
          <a:xfrm>
            <a:off x="1379847" y="5998633"/>
            <a:ext cx="6962294" cy="6361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fr-FR" sz="2800" i="1" u="sng" dirty="0">
                <a:solidFill>
                  <a:schemeClr val="accent2"/>
                </a:solidFill>
                <a:ea typeface="Please write me a song" panose="02000603000000000000" pitchFamily="2" charset="0"/>
              </a:rPr>
              <a:t>À quoi sert le relevé des apprentissages?</a:t>
            </a:r>
            <a:endParaRPr lang="fr-FR" i="1" u="sng" dirty="0">
              <a:solidFill>
                <a:schemeClr val="accent2"/>
              </a:solidFill>
            </a:endParaRPr>
          </a:p>
        </p:txBody>
      </p:sp>
      <p:sp>
        <p:nvSpPr>
          <p:cNvPr id="11" name="Rectangle : coins arrondis 10">
            <a:hlinkClick r:id="rId3"/>
            <a:extLst>
              <a:ext uri="{FF2B5EF4-FFF2-40B4-BE49-F238E27FC236}">
                <a16:creationId xmlns:a16="http://schemas.microsoft.com/office/drawing/2014/main" id="{3065A172-EB2D-4552-996D-DC0C99A7A17B}"/>
              </a:ext>
            </a:extLst>
          </p:cNvPr>
          <p:cNvSpPr/>
          <p:nvPr/>
        </p:nvSpPr>
        <p:spPr>
          <a:xfrm>
            <a:off x="8487318" y="5868918"/>
            <a:ext cx="1814733" cy="6361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600" b="1" dirty="0">
                <a:solidFill>
                  <a:srgbClr val="FF6600"/>
                </a:solidFill>
              </a:rPr>
              <a:t>cliquez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36E0C756-97B9-46BA-9B1C-015915E4612E}"/>
              </a:ext>
            </a:extLst>
          </p:cNvPr>
          <p:cNvSpPr/>
          <p:nvPr/>
        </p:nvSpPr>
        <p:spPr>
          <a:xfrm rot="13547377">
            <a:off x="10175664" y="6452851"/>
            <a:ext cx="336225" cy="104436"/>
          </a:xfrm>
          <a:prstGeom prst="rightArrow">
            <a:avLst>
              <a:gd name="adj1" fmla="val 22016"/>
              <a:gd name="adj2" fmla="val 104094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751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 3">
            <a:extLst>
              <a:ext uri="{FF2B5EF4-FFF2-40B4-BE49-F238E27FC236}">
                <a16:creationId xmlns:a16="http://schemas.microsoft.com/office/drawing/2014/main" id="{9543A344-EE6D-4E73-B07B-68977AFA1184}"/>
              </a:ext>
            </a:extLst>
          </p:cNvPr>
          <p:cNvSpPr txBox="1">
            <a:spLocks/>
          </p:cNvSpPr>
          <p:nvPr/>
        </p:nvSpPr>
        <p:spPr>
          <a:xfrm rot="1203315">
            <a:off x="7004684" y="1335425"/>
            <a:ext cx="3812946" cy="2194346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Exemple d’un relevé des apprentissages du MEES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9B12CB0-ACCC-4820-A898-5CC2B979DAD8}"/>
              </a:ext>
            </a:extLst>
          </p:cNvPr>
          <p:cNvGrpSpPr/>
          <p:nvPr/>
        </p:nvGrpSpPr>
        <p:grpSpPr>
          <a:xfrm>
            <a:off x="1699224" y="0"/>
            <a:ext cx="5294900" cy="6858000"/>
            <a:chOff x="1518651" y="0"/>
            <a:chExt cx="5294900" cy="685800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548C1BFC-8D89-497A-8C30-B4AEB075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8651" y="0"/>
              <a:ext cx="5294900" cy="6858000"/>
            </a:xfrm>
            <a:prstGeom prst="rect">
              <a:avLst/>
            </a:prstGeom>
          </p:spPr>
        </p:pic>
        <p:pic>
          <p:nvPicPr>
            <p:cNvPr id="5" name="Picture 2" descr="Résultats de recherche d'images pour « ministère de l'éducation »">
              <a:extLst>
                <a:ext uri="{FF2B5EF4-FFF2-40B4-BE49-F238E27FC236}">
                  <a16:creationId xmlns:a16="http://schemas.microsoft.com/office/drawing/2014/main" id="{E759673E-08B7-4C17-A1D3-4868B338A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471" y="249262"/>
              <a:ext cx="1685261" cy="73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 : coins arrondis 6">
            <a:hlinkClick r:id="rId4"/>
            <a:extLst>
              <a:ext uri="{FF2B5EF4-FFF2-40B4-BE49-F238E27FC236}">
                <a16:creationId xmlns:a16="http://schemas.microsoft.com/office/drawing/2014/main" id="{427A571B-CD27-4AF3-B60D-D6A2EF6028FC}"/>
              </a:ext>
            </a:extLst>
          </p:cNvPr>
          <p:cNvSpPr/>
          <p:nvPr/>
        </p:nvSpPr>
        <p:spPr>
          <a:xfrm>
            <a:off x="8886585" y="4848474"/>
            <a:ext cx="1703532" cy="7013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600" b="1" dirty="0">
                <a:solidFill>
                  <a:srgbClr val="FF6600"/>
                </a:solidFill>
              </a:rPr>
              <a:t>4</a:t>
            </a:r>
            <a:r>
              <a:rPr lang="fr-CA" sz="3600" b="1" baseline="30000" dirty="0">
                <a:solidFill>
                  <a:srgbClr val="FF6600"/>
                </a:solidFill>
              </a:rPr>
              <a:t>e</a:t>
            </a:r>
            <a:r>
              <a:rPr lang="fr-CA" sz="3600" b="1" dirty="0">
                <a:solidFill>
                  <a:srgbClr val="FF6600"/>
                </a:solidFill>
              </a:rPr>
              <a:t> sec</a:t>
            </a:r>
          </a:p>
        </p:txBody>
      </p:sp>
      <p:sp>
        <p:nvSpPr>
          <p:cNvPr id="8" name="Flèche : courbe vers le haut 7">
            <a:extLst>
              <a:ext uri="{FF2B5EF4-FFF2-40B4-BE49-F238E27FC236}">
                <a16:creationId xmlns:a16="http://schemas.microsoft.com/office/drawing/2014/main" id="{7EEB920E-5826-4615-8BEB-20F0A564BA6D}"/>
              </a:ext>
            </a:extLst>
          </p:cNvPr>
          <p:cNvSpPr/>
          <p:nvPr/>
        </p:nvSpPr>
        <p:spPr>
          <a:xfrm rot="505493" flipV="1">
            <a:off x="6329677" y="254535"/>
            <a:ext cx="2179724" cy="724260"/>
          </a:xfrm>
          <a:prstGeom prst="curvedUpArrow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9" name="Espace réservé du contenu 13">
            <a:extLst>
              <a:ext uri="{FF2B5EF4-FFF2-40B4-BE49-F238E27FC236}">
                <a16:creationId xmlns:a16="http://schemas.microsoft.com/office/drawing/2014/main" id="{EB575706-56B2-4382-A840-90973AA598DF}"/>
              </a:ext>
            </a:extLst>
          </p:cNvPr>
          <p:cNvSpPr txBox="1">
            <a:spLocks/>
          </p:cNvSpPr>
          <p:nvPr/>
        </p:nvSpPr>
        <p:spPr>
          <a:xfrm>
            <a:off x="7449781" y="3657734"/>
            <a:ext cx="4334238" cy="103580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fr-FR" sz="2800" i="1" u="sng" dirty="0">
                <a:solidFill>
                  <a:schemeClr val="accent2"/>
                </a:solidFill>
                <a:ea typeface="Please write me a song" panose="02000603000000000000" pitchFamily="2" charset="0"/>
              </a:rPr>
              <a:t>Comprendre le relevé des apprentissages</a:t>
            </a:r>
            <a:endParaRPr lang="fr-FR" i="1" u="sng" dirty="0">
              <a:solidFill>
                <a:schemeClr val="accent2"/>
              </a:solidFill>
            </a:endParaRPr>
          </a:p>
        </p:txBody>
      </p:sp>
      <p:sp>
        <p:nvSpPr>
          <p:cNvPr id="10" name="Rectangle : coins arrondis 9">
            <a:hlinkClick r:id="rId5"/>
            <a:extLst>
              <a:ext uri="{FF2B5EF4-FFF2-40B4-BE49-F238E27FC236}">
                <a16:creationId xmlns:a16="http://schemas.microsoft.com/office/drawing/2014/main" id="{96574DFF-A5D3-4194-9319-A8B6BA7E1E4B}"/>
              </a:ext>
            </a:extLst>
          </p:cNvPr>
          <p:cNvSpPr/>
          <p:nvPr/>
        </p:nvSpPr>
        <p:spPr>
          <a:xfrm>
            <a:off x="8886585" y="5896117"/>
            <a:ext cx="1703532" cy="7013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600" b="1" dirty="0">
                <a:solidFill>
                  <a:srgbClr val="FF6600"/>
                </a:solidFill>
              </a:rPr>
              <a:t>5</a:t>
            </a:r>
            <a:r>
              <a:rPr lang="fr-CA" sz="3600" b="1" baseline="30000" dirty="0">
                <a:solidFill>
                  <a:srgbClr val="FF6600"/>
                </a:solidFill>
              </a:rPr>
              <a:t>e</a:t>
            </a:r>
            <a:r>
              <a:rPr lang="fr-CA" sz="3600" b="1" dirty="0">
                <a:solidFill>
                  <a:srgbClr val="FF6600"/>
                </a:solidFill>
              </a:rPr>
              <a:t> sec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620D9D99-A780-4A4C-955A-C951E764228F}"/>
              </a:ext>
            </a:extLst>
          </p:cNvPr>
          <p:cNvSpPr/>
          <p:nvPr/>
        </p:nvSpPr>
        <p:spPr>
          <a:xfrm rot="13547377">
            <a:off x="10405080" y="6431059"/>
            <a:ext cx="336225" cy="104436"/>
          </a:xfrm>
          <a:prstGeom prst="rightArrow">
            <a:avLst>
              <a:gd name="adj1" fmla="val 22016"/>
              <a:gd name="adj2" fmla="val 104094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72C4360-8632-47A7-BD21-80CED631C8D6}"/>
              </a:ext>
            </a:extLst>
          </p:cNvPr>
          <p:cNvSpPr/>
          <p:nvPr/>
        </p:nvSpPr>
        <p:spPr>
          <a:xfrm rot="13547377">
            <a:off x="10405079" y="5380862"/>
            <a:ext cx="336225" cy="104436"/>
          </a:xfrm>
          <a:prstGeom prst="rightArrow">
            <a:avLst>
              <a:gd name="adj1" fmla="val 22016"/>
              <a:gd name="adj2" fmla="val 104094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44EDC2-C658-4F7C-B970-041175FC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051" y="5655114"/>
            <a:ext cx="9982200" cy="1063833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accent3">
                    <a:lumMod val="75000"/>
                  </a:schemeClr>
                </a:solidFill>
                <a:effectLst/>
              </a:rPr>
              <a:t>Absence non-motivée (prend la valeur de </a:t>
            </a:r>
            <a:r>
              <a:rPr lang="fr-FR" sz="2200" dirty="0">
                <a:solidFill>
                  <a:srgbClr val="FF6600"/>
                </a:solidFill>
                <a:effectLst/>
              </a:rPr>
              <a:t>0</a:t>
            </a:r>
            <a:r>
              <a:rPr lang="fr-FR" sz="2200" dirty="0">
                <a:solidFill>
                  <a:schemeClr val="accent3">
                    <a:lumMod val="75000"/>
                  </a:schemeClr>
                </a:solidFill>
                <a:effectLst/>
              </a:rPr>
              <a:t>% dans le calcul de la note globale)</a:t>
            </a:r>
            <a:endParaRPr lang="fr-CA" sz="220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7" name="Titre 1">
            <a:extLst>
              <a:ext uri="{FF2B5EF4-FFF2-40B4-BE49-F238E27FC236}">
                <a16:creationId xmlns:a16="http://schemas.microsoft.com/office/drawing/2014/main" id="{AA521F44-96C7-4480-8D3D-5AB912FA2A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900" y="235226"/>
            <a:ext cx="9980613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Mentions pouvant apparaître au relevé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036552E-D47A-4C4E-BA3C-9F1670F3AE8E}"/>
              </a:ext>
            </a:extLst>
          </p:cNvPr>
          <p:cNvSpPr/>
          <p:nvPr/>
        </p:nvSpPr>
        <p:spPr>
          <a:xfrm>
            <a:off x="162932" y="1332189"/>
            <a:ext cx="1226970" cy="1259819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CA" sz="2600" b="1" dirty="0">
                <a:solidFill>
                  <a:srgbClr val="FF6600"/>
                </a:solidFill>
              </a:rPr>
              <a:t>ACC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D783CF0-AA43-43AD-BF4B-DC0B7E29C285}"/>
              </a:ext>
            </a:extLst>
          </p:cNvPr>
          <p:cNvSpPr/>
          <p:nvPr/>
        </p:nvSpPr>
        <p:spPr>
          <a:xfrm>
            <a:off x="554053" y="2330874"/>
            <a:ext cx="1226970" cy="1259819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CA" sz="2600" b="1" dirty="0">
                <a:solidFill>
                  <a:srgbClr val="FF6600"/>
                </a:solidFill>
              </a:rPr>
              <a:t>EQU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689D71B-50A1-4FBB-867F-EAF2CD2D20DE}"/>
              </a:ext>
            </a:extLst>
          </p:cNvPr>
          <p:cNvSpPr/>
          <p:nvPr/>
        </p:nvSpPr>
        <p:spPr>
          <a:xfrm>
            <a:off x="162932" y="3386347"/>
            <a:ext cx="1226970" cy="1259819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CA" sz="2600" b="1" dirty="0">
                <a:solidFill>
                  <a:srgbClr val="FF6600"/>
                </a:solidFill>
              </a:rPr>
              <a:t>XMT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2B8BFE1-2CD8-41E9-B43B-A9F12DA892F4}"/>
              </a:ext>
            </a:extLst>
          </p:cNvPr>
          <p:cNvSpPr/>
          <p:nvPr/>
        </p:nvSpPr>
        <p:spPr>
          <a:xfrm>
            <a:off x="549574" y="4460356"/>
            <a:ext cx="1226970" cy="1259819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CA" sz="2600" b="1" dirty="0">
                <a:solidFill>
                  <a:srgbClr val="FF6600"/>
                </a:solidFill>
              </a:rPr>
              <a:t>ANN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F003AB3-1023-4481-8AAB-41DD26CC82D2}"/>
              </a:ext>
            </a:extLst>
          </p:cNvPr>
          <p:cNvSpPr/>
          <p:nvPr/>
        </p:nvSpPr>
        <p:spPr>
          <a:xfrm>
            <a:off x="184568" y="5515829"/>
            <a:ext cx="1226970" cy="1259819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CA" sz="2600" b="1" dirty="0">
                <a:solidFill>
                  <a:srgbClr val="FF6600"/>
                </a:solidFill>
              </a:rPr>
              <a:t>ABS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201B005E-9EEC-4D4E-ACEC-7BAACC51A74E}"/>
              </a:ext>
            </a:extLst>
          </p:cNvPr>
          <p:cNvSpPr txBox="1">
            <a:spLocks/>
          </p:cNvSpPr>
          <p:nvPr/>
        </p:nvSpPr>
        <p:spPr>
          <a:xfrm>
            <a:off x="1491051" y="1280788"/>
            <a:ext cx="10639167" cy="1311220"/>
          </a:xfrm>
          <a:prstGeom prst="roundRect">
            <a:avLst/>
          </a:prstGeom>
          <a:noFill/>
          <a:ln w="76200" cap="flat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dirty="0">
                <a:solidFill>
                  <a:schemeClr val="accent3">
                    <a:lumMod val="75000"/>
                  </a:schemeClr>
                </a:solidFill>
                <a:effectLst/>
              </a:rPr>
              <a:t>reconnaissance d’un cours de classe inférieure à la suite de la réussite d’un cours de classe supérieure (ex. : à la suite de la réussite du cours arts plastiques de 5e secondaire, les unités de 4e secondaire ont été accordées – équivaut à </a:t>
            </a:r>
            <a:r>
              <a:rPr lang="fr-FR" sz="2200" b="1" dirty="0">
                <a:solidFill>
                  <a:srgbClr val="FF6600"/>
                </a:solidFill>
                <a:effectLst/>
              </a:rPr>
              <a:t>60</a:t>
            </a:r>
            <a:r>
              <a:rPr lang="fr-FR" sz="2200" dirty="0">
                <a:solidFill>
                  <a:schemeClr val="accent3">
                    <a:lumMod val="75000"/>
                  </a:schemeClr>
                </a:solidFill>
                <a:effectLst/>
              </a:rPr>
              <a:t>%) </a:t>
            </a:r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A7C21990-E8F0-4578-9C3D-BA05FABB957A}"/>
              </a:ext>
            </a:extLst>
          </p:cNvPr>
          <p:cNvSpPr txBox="1">
            <a:spLocks/>
          </p:cNvSpPr>
          <p:nvPr/>
        </p:nvSpPr>
        <p:spPr>
          <a:xfrm>
            <a:off x="1877693" y="2429920"/>
            <a:ext cx="9982200" cy="1160773"/>
          </a:xfrm>
          <a:prstGeom prst="roundRect">
            <a:avLst/>
          </a:prstGeom>
          <a:noFill/>
          <a:ln w="76200" cap="flat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dirty="0">
                <a:solidFill>
                  <a:schemeClr val="accent3">
                    <a:lumMod val="75000"/>
                  </a:schemeClr>
                </a:solidFill>
                <a:effectLst/>
              </a:rPr>
              <a:t>Équivalence pour absence motivée (prend la valeur de la </a:t>
            </a:r>
            <a:r>
              <a:rPr lang="fr-FR" sz="2200" dirty="0">
                <a:solidFill>
                  <a:srgbClr val="FF6600"/>
                </a:solidFill>
                <a:effectLst/>
              </a:rPr>
              <a:t>note-école modérée</a:t>
            </a:r>
            <a:r>
              <a:rPr lang="fr-FR" sz="2200" dirty="0">
                <a:solidFill>
                  <a:schemeClr val="accent3">
                    <a:lumMod val="75000"/>
                  </a:schemeClr>
                </a:solidFill>
                <a:effectLst/>
              </a:rPr>
              <a:t> dans le calcul de la note globale) </a:t>
            </a:r>
          </a:p>
        </p:txBody>
      </p:sp>
      <p:sp>
        <p:nvSpPr>
          <p:cNvPr id="23" name="Espace réservé du contenu 5">
            <a:extLst>
              <a:ext uri="{FF2B5EF4-FFF2-40B4-BE49-F238E27FC236}">
                <a16:creationId xmlns:a16="http://schemas.microsoft.com/office/drawing/2014/main" id="{59CBC804-E42C-46BF-9EEE-67E37EDA8A56}"/>
              </a:ext>
            </a:extLst>
          </p:cNvPr>
          <p:cNvSpPr txBox="1">
            <a:spLocks/>
          </p:cNvSpPr>
          <p:nvPr/>
        </p:nvSpPr>
        <p:spPr>
          <a:xfrm>
            <a:off x="1491542" y="3486004"/>
            <a:ext cx="9982200" cy="1060503"/>
          </a:xfrm>
          <a:prstGeom prst="roundRect">
            <a:avLst/>
          </a:prstGeom>
          <a:noFill/>
          <a:ln w="76200" cap="flat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dirty="0">
                <a:solidFill>
                  <a:schemeClr val="accent3">
                    <a:lumMod val="75000"/>
                  </a:schemeClr>
                </a:solidFill>
                <a:effectLst/>
              </a:rPr>
              <a:t>Exemption (cas exceptionnel – prend la valeur de </a:t>
            </a:r>
            <a:r>
              <a:rPr lang="fr-FR" sz="2200" dirty="0">
                <a:solidFill>
                  <a:srgbClr val="FF6600"/>
                </a:solidFill>
                <a:effectLst/>
              </a:rPr>
              <a:t>60</a:t>
            </a:r>
            <a:r>
              <a:rPr lang="fr-FR" sz="2200" dirty="0">
                <a:solidFill>
                  <a:schemeClr val="accent3">
                    <a:lumMod val="75000"/>
                  </a:schemeClr>
                </a:solidFill>
                <a:effectLst/>
              </a:rPr>
              <a:t>% dans le calcul de la note globale) </a:t>
            </a:r>
          </a:p>
        </p:txBody>
      </p: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B100C8A2-8116-4A69-872C-06F0C19873C6}"/>
              </a:ext>
            </a:extLst>
          </p:cNvPr>
          <p:cNvSpPr txBox="1">
            <a:spLocks/>
          </p:cNvSpPr>
          <p:nvPr/>
        </p:nvSpPr>
        <p:spPr>
          <a:xfrm>
            <a:off x="1877693" y="4558151"/>
            <a:ext cx="9982200" cy="1096963"/>
          </a:xfrm>
          <a:prstGeom prst="roundRect">
            <a:avLst/>
          </a:prstGeom>
          <a:noFill/>
          <a:ln w="76200" cap="flat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dirty="0">
                <a:solidFill>
                  <a:schemeClr val="accent3">
                    <a:lumMod val="75000"/>
                  </a:schemeClr>
                </a:solidFill>
                <a:effectLst/>
              </a:rPr>
              <a:t>Tricherie (prend la valeur </a:t>
            </a:r>
            <a:r>
              <a:rPr lang="fr-FR" sz="2200" dirty="0">
                <a:solidFill>
                  <a:srgbClr val="FF6600"/>
                </a:solidFill>
                <a:effectLst/>
              </a:rPr>
              <a:t>0</a:t>
            </a:r>
            <a:r>
              <a:rPr lang="fr-FR" sz="2200" dirty="0">
                <a:solidFill>
                  <a:schemeClr val="accent3">
                    <a:lumMod val="75000"/>
                  </a:schemeClr>
                </a:solidFill>
                <a:effectLst/>
              </a:rPr>
              <a:t>% dans le calcul de la note globale) </a:t>
            </a: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 1">
            <a:extLst>
              <a:ext uri="{FF2B5EF4-FFF2-40B4-BE49-F238E27FC236}">
                <a16:creationId xmlns:a16="http://schemas.microsoft.com/office/drawing/2014/main" id="{640E3F18-B2F1-46C2-A3CF-5018EB808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900" y="243335"/>
            <a:ext cx="9980613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Les cours d’été : matières sans épreuves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60C0C93-3DB2-47F2-A16F-B646D1EF890A}"/>
              </a:ext>
            </a:extLst>
          </p:cNvPr>
          <p:cNvGrpSpPr/>
          <p:nvPr/>
        </p:nvGrpSpPr>
        <p:grpSpPr>
          <a:xfrm rot="20344721">
            <a:off x="1688280" y="1540987"/>
            <a:ext cx="1226970" cy="1259819"/>
            <a:chOff x="4327454" y="-1078292"/>
            <a:chExt cx="1017318" cy="1017318"/>
          </a:xfrm>
          <a:solidFill>
            <a:schemeClr val="accent3"/>
          </a:solidFill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73FB5E0-6C73-40CE-B160-FE7451546DB3}"/>
                </a:ext>
              </a:extLst>
            </p:cNvPr>
            <p:cNvSpPr/>
            <p:nvPr/>
          </p:nvSpPr>
          <p:spPr>
            <a:xfrm>
              <a:off x="4327454" y="-1078292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lipse 4">
              <a:extLst>
                <a:ext uri="{FF2B5EF4-FFF2-40B4-BE49-F238E27FC236}">
                  <a16:creationId xmlns:a16="http://schemas.microsoft.com/office/drawing/2014/main" id="{D7385B4C-5DB5-49AC-886B-0BDD3D608822}"/>
                </a:ext>
              </a:extLst>
            </p:cNvPr>
            <p:cNvSpPr txBox="1"/>
            <p:nvPr/>
          </p:nvSpPr>
          <p:spPr>
            <a:xfrm>
              <a:off x="4481613" y="-929308"/>
              <a:ext cx="719352" cy="7173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spcBef>
                  <a:spcPct val="0"/>
                </a:spcBef>
                <a:buNone/>
              </a:pP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3</a:t>
              </a:r>
              <a:r>
                <a:rPr lang="fr-FR" sz="3600" b="1" baseline="30000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e</a:t>
              </a: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 sec</a:t>
              </a:r>
              <a:endParaRPr lang="fr-FR" sz="3600" b="1" kern="1200" noProof="0" dirty="0">
                <a:solidFill>
                  <a:schemeClr val="accent5">
                    <a:lumMod val="20000"/>
                    <a:lumOff val="80000"/>
                  </a:schemeClr>
                </a:solidFill>
                <a:ea typeface="Please write me a song" panose="02000603000000000000" pitchFamily="2" charset="0"/>
              </a:endParaRPr>
            </a:p>
          </p:txBody>
        </p:sp>
      </p:grpSp>
      <p:sp>
        <p:nvSpPr>
          <p:cNvPr id="15" name="Espace réservé du contenu 13">
            <a:extLst>
              <a:ext uri="{FF2B5EF4-FFF2-40B4-BE49-F238E27FC236}">
                <a16:creationId xmlns:a16="http://schemas.microsoft.com/office/drawing/2014/main" id="{4876E6DD-ADD4-4D74-9A73-2BFB6F7B33A8}"/>
              </a:ext>
            </a:extLst>
          </p:cNvPr>
          <p:cNvSpPr txBox="1">
            <a:spLocks/>
          </p:cNvSpPr>
          <p:nvPr/>
        </p:nvSpPr>
        <p:spPr>
          <a:xfrm>
            <a:off x="3099736" y="1950206"/>
            <a:ext cx="6029454" cy="4619181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0" dirty="0">
                <a:ea typeface="Please write me a song" panose="02000603000000000000" pitchFamily="2" charset="0"/>
              </a:rPr>
              <a:t>-</a:t>
            </a:r>
            <a:r>
              <a:rPr lang="fr-FR" sz="2800" b="0" dirty="0">
                <a:solidFill>
                  <a:srgbClr val="FF6600"/>
                </a:solidFill>
                <a:ea typeface="Please write me a song" panose="02000603000000000000" pitchFamily="2" charset="0"/>
              </a:rPr>
              <a:t>Français</a:t>
            </a:r>
            <a:r>
              <a:rPr lang="fr-FR" sz="2800" b="0" dirty="0">
                <a:ea typeface="Please write me a song" panose="02000603000000000000" pitchFamily="2" charset="0"/>
              </a:rPr>
              <a:t> 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3</a:t>
            </a:r>
            <a:r>
              <a:rPr lang="fr-FR" sz="2800" b="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</a:p>
          <a:p>
            <a:r>
              <a:rPr lang="fr-FR" sz="2800" b="0" dirty="0">
                <a:ea typeface="Please write me a song" panose="02000603000000000000" pitchFamily="2" charset="0"/>
              </a:rPr>
              <a:t>-</a:t>
            </a:r>
            <a:r>
              <a:rPr lang="fr-FR" sz="2800" b="0" dirty="0">
                <a:solidFill>
                  <a:srgbClr val="FF6600"/>
                </a:solidFill>
                <a:ea typeface="Please write me a song" panose="02000603000000000000" pitchFamily="2" charset="0"/>
              </a:rPr>
              <a:t>Anglais</a:t>
            </a:r>
            <a:r>
              <a:rPr lang="fr-FR" sz="2800" b="0" dirty="0">
                <a:ea typeface="Please write me a song" panose="02000603000000000000" pitchFamily="2" charset="0"/>
              </a:rPr>
              <a:t> 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3</a:t>
            </a:r>
            <a:r>
              <a:rPr lang="fr-FR" sz="2800" b="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</a:p>
          <a:p>
            <a:r>
              <a:rPr lang="fr-FR" sz="2800" b="0" dirty="0">
                <a:ea typeface="Please write me a song" panose="02000603000000000000" pitchFamily="2" charset="0"/>
              </a:rPr>
              <a:t>-</a:t>
            </a:r>
            <a:r>
              <a:rPr lang="fr-FR" sz="2800" b="0" dirty="0">
                <a:solidFill>
                  <a:srgbClr val="FF6600"/>
                </a:solidFill>
                <a:ea typeface="Please write me a song" panose="02000603000000000000" pitchFamily="2" charset="0"/>
              </a:rPr>
              <a:t>Mathématique</a:t>
            </a:r>
            <a:r>
              <a:rPr lang="fr-FR" sz="2800" b="0" dirty="0">
                <a:ea typeface="Please write me a song" panose="02000603000000000000" pitchFamily="2" charset="0"/>
              </a:rPr>
              <a:t> 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3</a:t>
            </a:r>
            <a:r>
              <a:rPr lang="fr-FR" sz="2800" b="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</a:p>
          <a:p>
            <a:r>
              <a:rPr lang="fr-FR" sz="2800" b="0" dirty="0">
                <a:ea typeface="Please write me a song" panose="02000603000000000000" pitchFamily="2" charset="0"/>
              </a:rPr>
              <a:t>-</a:t>
            </a:r>
            <a:r>
              <a:rPr lang="fr-FR" sz="2800" b="0" dirty="0">
                <a:solidFill>
                  <a:srgbClr val="FF6600"/>
                </a:solidFill>
                <a:ea typeface="Please write me a song" panose="02000603000000000000" pitchFamily="2" charset="0"/>
              </a:rPr>
              <a:t>Histoire</a:t>
            </a:r>
            <a:r>
              <a:rPr lang="fr-FR" sz="2800" b="0" dirty="0">
                <a:ea typeface="Please write me a song" panose="02000603000000000000" pitchFamily="2" charset="0"/>
              </a:rPr>
              <a:t> 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3</a:t>
            </a:r>
            <a:r>
              <a:rPr lang="fr-FR" sz="2800" b="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</a:p>
          <a:p>
            <a:endParaRPr lang="fr-FR" sz="2800" b="0" dirty="0">
              <a:ea typeface="Please write me a song" panose="02000603000000000000" pitchFamily="2" charset="0"/>
            </a:endParaRPr>
          </a:p>
          <a:p>
            <a:endParaRPr lang="fr-FR" sz="2800" b="0" dirty="0">
              <a:ea typeface="Please write me a song" panose="02000603000000000000" pitchFamily="2" charset="0"/>
            </a:endParaRPr>
          </a:p>
          <a:p>
            <a:r>
              <a:rPr lang="fr-FR" sz="2800" b="0" dirty="0">
                <a:ea typeface="Please write me a song" panose="02000603000000000000" pitchFamily="2" charset="0"/>
              </a:rPr>
              <a:t>-</a:t>
            </a:r>
            <a:r>
              <a:rPr lang="fr-FR" sz="2800" b="0" dirty="0">
                <a:solidFill>
                  <a:srgbClr val="FF6600"/>
                </a:solidFill>
                <a:ea typeface="Please write me a song" panose="02000603000000000000" pitchFamily="2" charset="0"/>
              </a:rPr>
              <a:t>Pont</a:t>
            </a:r>
            <a:r>
              <a:rPr lang="fr-FR" sz="2800" b="0" dirty="0">
                <a:ea typeface="Please write me a song" panose="02000603000000000000" pitchFamily="2" charset="0"/>
              </a:rPr>
              <a:t> 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Science et technologie de l’environnement 4</a:t>
            </a:r>
            <a:r>
              <a:rPr lang="fr-FR" sz="2800" b="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</a:p>
          <a:p>
            <a:endParaRPr lang="fr-FR" sz="2800" b="0" dirty="0">
              <a:ea typeface="Please write me a song" panose="02000603000000000000" pitchFamily="2" charset="0"/>
            </a:endParaRPr>
          </a:p>
          <a:p>
            <a:endParaRPr lang="fr-FR" sz="2800" b="0" dirty="0">
              <a:ea typeface="Please write me a song" panose="02000603000000000000" pitchFamily="2" charset="0"/>
            </a:endParaRPr>
          </a:p>
          <a:p>
            <a:r>
              <a:rPr lang="fr-FR" sz="2800" b="0" dirty="0">
                <a:ea typeface="Please write me a song" panose="02000603000000000000" pitchFamily="2" charset="0"/>
              </a:rPr>
              <a:t>-</a:t>
            </a:r>
            <a:r>
              <a:rPr lang="fr-FR" sz="2800" b="0" dirty="0">
                <a:solidFill>
                  <a:srgbClr val="FF6600"/>
                </a:solidFill>
                <a:ea typeface="Please write me a song" panose="02000603000000000000" pitchFamily="2" charset="0"/>
              </a:rPr>
              <a:t>Mathématique</a:t>
            </a:r>
            <a:r>
              <a:rPr lang="fr-FR" sz="2800" b="0" dirty="0">
                <a:ea typeface="Please write me a song" panose="02000603000000000000" pitchFamily="2" charset="0"/>
              </a:rPr>
              <a:t> 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5</a:t>
            </a:r>
            <a:r>
              <a:rPr lang="fr-FR" sz="2800" b="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 (reprise d’examen et cours préparatoire offerts)</a:t>
            </a:r>
            <a:endParaRPr lang="fr-FR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2D07E1C-D0BC-44E7-B548-AADB7F8DD20D}"/>
              </a:ext>
            </a:extLst>
          </p:cNvPr>
          <p:cNvGrpSpPr/>
          <p:nvPr/>
        </p:nvGrpSpPr>
        <p:grpSpPr>
          <a:xfrm rot="20344721">
            <a:off x="1688281" y="3563468"/>
            <a:ext cx="1226970" cy="1259819"/>
            <a:chOff x="4327454" y="-1078292"/>
            <a:chExt cx="1017318" cy="1017318"/>
          </a:xfrm>
          <a:solidFill>
            <a:schemeClr val="accent3"/>
          </a:solidFill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461E9C6-A77F-4DD4-9669-C2534665DAB2}"/>
                </a:ext>
              </a:extLst>
            </p:cNvPr>
            <p:cNvSpPr/>
            <p:nvPr/>
          </p:nvSpPr>
          <p:spPr>
            <a:xfrm>
              <a:off x="4327454" y="-1078292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lipse 4">
              <a:extLst>
                <a:ext uri="{FF2B5EF4-FFF2-40B4-BE49-F238E27FC236}">
                  <a16:creationId xmlns:a16="http://schemas.microsoft.com/office/drawing/2014/main" id="{305737BF-6BC1-4F8D-8BA3-7FEB9C043D54}"/>
                </a:ext>
              </a:extLst>
            </p:cNvPr>
            <p:cNvSpPr txBox="1"/>
            <p:nvPr/>
          </p:nvSpPr>
          <p:spPr>
            <a:xfrm>
              <a:off x="4481613" y="-929308"/>
              <a:ext cx="719352" cy="7173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spcBef>
                  <a:spcPct val="0"/>
                </a:spcBef>
                <a:buNone/>
              </a:pP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4</a:t>
              </a:r>
              <a:r>
                <a:rPr lang="fr-FR" sz="3600" b="1" baseline="30000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e</a:t>
              </a: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 sec</a:t>
              </a:r>
              <a:endParaRPr lang="fr-FR" sz="3600" b="1" kern="1200" noProof="0" dirty="0">
                <a:solidFill>
                  <a:schemeClr val="accent5">
                    <a:lumMod val="20000"/>
                    <a:lumOff val="80000"/>
                  </a:schemeClr>
                </a:solidFill>
                <a:ea typeface="Please write me a song" panose="02000603000000000000" pitchFamily="2" charset="0"/>
              </a:endParaRPr>
            </a:p>
          </p:txBody>
        </p:sp>
      </p:grpSp>
      <p:sp>
        <p:nvSpPr>
          <p:cNvPr id="19" name="Espace réservé du texte 3">
            <a:extLst>
              <a:ext uri="{FF2B5EF4-FFF2-40B4-BE49-F238E27FC236}">
                <a16:creationId xmlns:a16="http://schemas.microsoft.com/office/drawing/2014/main" id="{C59D8ADC-917B-4FBD-972A-27896E13ADEF}"/>
              </a:ext>
            </a:extLst>
          </p:cNvPr>
          <p:cNvSpPr txBox="1">
            <a:spLocks/>
          </p:cNvSpPr>
          <p:nvPr/>
        </p:nvSpPr>
        <p:spPr>
          <a:xfrm rot="1679094">
            <a:off x="8164568" y="3107271"/>
            <a:ext cx="3931825" cy="2916942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Voir les coûts, la durée et les dates d’inscription dans le document reçu par courriel !</a:t>
            </a:r>
          </a:p>
        </p:txBody>
      </p:sp>
      <p:sp>
        <p:nvSpPr>
          <p:cNvPr id="20" name="Flèche : courbe vers le haut 19">
            <a:extLst>
              <a:ext uri="{FF2B5EF4-FFF2-40B4-BE49-F238E27FC236}">
                <a16:creationId xmlns:a16="http://schemas.microsoft.com/office/drawing/2014/main" id="{06886D58-14B6-4034-820F-39FF16172D39}"/>
              </a:ext>
            </a:extLst>
          </p:cNvPr>
          <p:cNvSpPr/>
          <p:nvPr/>
        </p:nvSpPr>
        <p:spPr>
          <a:xfrm rot="505493" flipV="1">
            <a:off x="7909459" y="1757349"/>
            <a:ext cx="2179724" cy="724260"/>
          </a:xfrm>
          <a:prstGeom prst="curvedUpArrow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448D425-B5DD-455C-8CEF-E9A2567E9FF1}"/>
              </a:ext>
            </a:extLst>
          </p:cNvPr>
          <p:cNvGrpSpPr/>
          <p:nvPr/>
        </p:nvGrpSpPr>
        <p:grpSpPr>
          <a:xfrm rot="20344721">
            <a:off x="1688280" y="4999192"/>
            <a:ext cx="1226970" cy="1259819"/>
            <a:chOff x="4327454" y="-1078292"/>
            <a:chExt cx="1017318" cy="1017318"/>
          </a:xfrm>
          <a:solidFill>
            <a:schemeClr val="accent3"/>
          </a:solidFill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1B9C2AD-D9EA-4DD8-9E30-F2EA6CAC376F}"/>
                </a:ext>
              </a:extLst>
            </p:cNvPr>
            <p:cNvSpPr/>
            <p:nvPr/>
          </p:nvSpPr>
          <p:spPr>
            <a:xfrm>
              <a:off x="4327454" y="-1078292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4">
              <a:extLst>
                <a:ext uri="{FF2B5EF4-FFF2-40B4-BE49-F238E27FC236}">
                  <a16:creationId xmlns:a16="http://schemas.microsoft.com/office/drawing/2014/main" id="{3484347D-15DC-4F8B-8C83-4D797A24593D}"/>
                </a:ext>
              </a:extLst>
            </p:cNvPr>
            <p:cNvSpPr txBox="1"/>
            <p:nvPr/>
          </p:nvSpPr>
          <p:spPr>
            <a:xfrm>
              <a:off x="4481613" y="-929308"/>
              <a:ext cx="719352" cy="7173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spcBef>
                  <a:spcPct val="0"/>
                </a:spcBef>
                <a:buNone/>
              </a:pP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5</a:t>
              </a:r>
              <a:r>
                <a:rPr lang="fr-FR" sz="3600" b="1" baseline="30000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e</a:t>
              </a: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 sec</a:t>
              </a:r>
              <a:endParaRPr lang="fr-FR" sz="3600" b="1" kern="1200" noProof="0" dirty="0">
                <a:solidFill>
                  <a:schemeClr val="accent5">
                    <a:lumMod val="20000"/>
                    <a:lumOff val="80000"/>
                  </a:schemeClr>
                </a:solidFill>
                <a:ea typeface="Please write me a song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 1">
            <a:extLst>
              <a:ext uri="{FF2B5EF4-FFF2-40B4-BE49-F238E27FC236}">
                <a16:creationId xmlns:a16="http://schemas.microsoft.com/office/drawing/2014/main" id="{640E3F18-B2F1-46C2-A3CF-5018EB808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900" y="243335"/>
            <a:ext cx="9980613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Besoin d’aide pendant l’été?</a:t>
            </a:r>
          </a:p>
        </p:txBody>
      </p:sp>
      <p:sp>
        <p:nvSpPr>
          <p:cNvPr id="15" name="Espace réservé du contenu 13">
            <a:extLst>
              <a:ext uri="{FF2B5EF4-FFF2-40B4-BE49-F238E27FC236}">
                <a16:creationId xmlns:a16="http://schemas.microsoft.com/office/drawing/2014/main" id="{4876E6DD-ADD4-4D74-9A73-2BFB6F7B33A8}"/>
              </a:ext>
            </a:extLst>
          </p:cNvPr>
          <p:cNvSpPr txBox="1">
            <a:spLocks/>
          </p:cNvSpPr>
          <p:nvPr/>
        </p:nvSpPr>
        <p:spPr>
          <a:xfrm>
            <a:off x="968730" y="2011933"/>
            <a:ext cx="10252951" cy="4476122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Il est possible de communiquer avec un </a:t>
            </a:r>
            <a:r>
              <a:rPr lang="fr-FR" sz="2800" b="0" dirty="0">
                <a:solidFill>
                  <a:srgbClr val="FF6600"/>
                </a:solidFill>
                <a:ea typeface="Please write me a song" panose="02000603000000000000" pitchFamily="2" charset="0"/>
              </a:rPr>
              <a:t>conseiller d’orientation</a:t>
            </a:r>
            <a:r>
              <a:rPr lang="fr-FR" sz="2800" b="0" dirty="0">
                <a:ea typeface="Please write me a song" panose="02000603000000000000" pitchFamily="2" charset="0"/>
              </a:rPr>
              <a:t> </a:t>
            </a:r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de votre école (selon ses disponibilités).  </a:t>
            </a:r>
          </a:p>
          <a:p>
            <a:endParaRPr lang="fr-FR" sz="2800" b="0" dirty="0">
              <a:solidFill>
                <a:schemeClr val="accent3">
                  <a:lumMod val="75000"/>
                </a:schemeClr>
              </a:solidFill>
              <a:ea typeface="Please write me a song" panose="02000603000000000000" pitchFamily="2" charset="0"/>
            </a:endParaRPr>
          </a:p>
          <a:p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Vous pouvez aussi consulter les sites internet suivants : </a:t>
            </a:r>
          </a:p>
          <a:p>
            <a:endParaRPr lang="fr-FR" sz="2800" b="0" dirty="0">
              <a:solidFill>
                <a:schemeClr val="accent3">
                  <a:lumMod val="75000"/>
                </a:schemeClr>
              </a:solidFill>
              <a:ea typeface="Please write me a song" panose="02000603000000000000" pitchFamily="2" charset="0"/>
            </a:endParaRPr>
          </a:p>
          <a:p>
            <a:r>
              <a:rPr lang="fr-FR" sz="2800" b="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-Informations sur les bulletins, relevés, examens et reprises : </a:t>
            </a:r>
          </a:p>
          <a:p>
            <a:pPr algn="ctr"/>
            <a:r>
              <a:rPr lang="fr-CA" sz="2800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http://www.education.gouv.qc.ca/accueil/</a:t>
            </a:r>
            <a:endParaRPr lang="fr-CA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fr-FR" sz="1600" b="0" i="1" dirty="0">
                <a:solidFill>
                  <a:schemeClr val="accent3">
                    <a:lumMod val="75000"/>
                  </a:schemeClr>
                </a:solidFill>
              </a:rPr>
              <a:t>Onglets « Élèves et parents » / « Élèves » / « Examens et épreuves »</a:t>
            </a:r>
          </a:p>
          <a:p>
            <a:pPr algn="ctr"/>
            <a:endParaRPr lang="fr-FR" sz="1600" b="0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2800" b="0" dirty="0">
                <a:solidFill>
                  <a:schemeClr val="accent3">
                    <a:lumMod val="75000"/>
                  </a:schemeClr>
                </a:solidFill>
              </a:rPr>
              <a:t>-Conseils et répertoires de révision : </a:t>
            </a:r>
          </a:p>
          <a:p>
            <a:pPr algn="ctr"/>
            <a:r>
              <a:rPr lang="fr-CA" sz="28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http://www.alloprof.qc.ca/bv/pages/r0014.aspx</a:t>
            </a:r>
            <a:endParaRPr lang="fr-FR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047750" y="3712990"/>
            <a:ext cx="10096500" cy="2219691"/>
          </a:xfrm>
        </p:spPr>
        <p:txBody>
          <a:bodyPr rtlCol="0">
            <a:normAutofit/>
          </a:bodyPr>
          <a:lstStyle/>
          <a:p>
            <a:pPr rtl="0"/>
            <a:r>
              <a:rPr lang="fr-FR" sz="6000" cap="none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« Rappelez-vous que le chemin du </a:t>
            </a:r>
            <a:r>
              <a:rPr lang="fr-FR" sz="6000" b="1" cap="none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succès</a:t>
            </a:r>
            <a:r>
              <a:rPr lang="fr-FR" sz="6000" cap="none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6000" cap="none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est toujours en construction.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0693" y="5341687"/>
            <a:ext cx="10096501" cy="955565"/>
          </a:xfrm>
        </p:spPr>
        <p:txBody>
          <a:bodyPr rtlCol="0">
            <a:normAutofit/>
          </a:bodyPr>
          <a:lstStyle/>
          <a:p>
            <a:pPr algn="r" rtl="0"/>
            <a:r>
              <a:rPr lang="fr-FR" sz="2400" i="1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-Denis </a:t>
            </a:r>
            <a:r>
              <a:rPr lang="fr-FR" sz="2400" i="1" dirty="0" err="1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Waitley</a:t>
            </a:r>
            <a:endParaRPr lang="fr-FR" sz="2400" i="1" dirty="0">
              <a:solidFill>
                <a:schemeClr val="accent3">
                  <a:lumMod val="75000"/>
                </a:schemeClr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BAC17E-DE80-4EF6-B3E5-538FA1182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263" y="314115"/>
            <a:ext cx="5116200" cy="33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7200" b="1" cap="small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Les épreuves du MEES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899" y="4531727"/>
            <a:ext cx="10071099" cy="746038"/>
          </a:xfrm>
        </p:spPr>
        <p:txBody>
          <a:bodyPr rtlCol="0">
            <a:normAutofit/>
          </a:bodyPr>
          <a:lstStyle/>
          <a:p>
            <a:pPr rtl="0"/>
            <a:r>
              <a:rPr lang="fr-FR" sz="36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Les « examens du Ministère » : pour tous, au même moment!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6FB6AD-1C9D-4883-A3DA-E72BA0EA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811" y="134006"/>
            <a:ext cx="5948186" cy="2215991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21AB489-1A4B-41FA-959A-85ECE88E7184}"/>
              </a:ext>
            </a:extLst>
          </p:cNvPr>
          <p:cNvGrpSpPr/>
          <p:nvPr/>
        </p:nvGrpSpPr>
        <p:grpSpPr>
          <a:xfrm>
            <a:off x="1930326" y="1545122"/>
            <a:ext cx="658457" cy="646723"/>
            <a:chOff x="4332630" y="-1078291"/>
            <a:chExt cx="1017318" cy="1017318"/>
          </a:xfrm>
          <a:solidFill>
            <a:schemeClr val="accent3"/>
          </a:solidFill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DE99DA3-5656-419C-8DA6-D7049270980D}"/>
                </a:ext>
              </a:extLst>
            </p:cNvPr>
            <p:cNvSpPr/>
            <p:nvPr/>
          </p:nvSpPr>
          <p:spPr>
            <a:xfrm>
              <a:off x="4332630" y="-1078291"/>
              <a:ext cx="1017318" cy="1017318"/>
            </a:xfrm>
            <a:prstGeom prst="ellipse">
              <a:avLst/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>
              <a:extLst>
                <a:ext uri="{FF2B5EF4-FFF2-40B4-BE49-F238E27FC236}">
                  <a16:creationId xmlns:a16="http://schemas.microsoft.com/office/drawing/2014/main" id="{932FEB86-41D8-469D-B225-F1F6775FB8D3}"/>
                </a:ext>
              </a:extLst>
            </p:cNvPr>
            <p:cNvSpPr txBox="1"/>
            <p:nvPr/>
          </p:nvSpPr>
          <p:spPr>
            <a:xfrm>
              <a:off x="4481612" y="-1023057"/>
              <a:ext cx="719352" cy="9620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400" b="1" dirty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  <a:endParaRPr lang="fr-FR" sz="4400" b="1" kern="1200" noProof="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>
          <a:xfrm>
            <a:off x="1105659" y="202035"/>
            <a:ext cx="9980682" cy="1096962"/>
          </a:xfrm>
        </p:spPr>
        <p:txBody>
          <a:bodyPr rtlCol="0">
            <a:normAutofit/>
          </a:bodyPr>
          <a:lstStyle/>
          <a:p>
            <a:pPr rtl="0"/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Les épreuves uniques du MEES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6096000" y="3115320"/>
            <a:ext cx="6029454" cy="342211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sz="2800" dirty="0">
                <a:ea typeface="Please write me a song" panose="02000603000000000000" pitchFamily="2" charset="0"/>
              </a:rPr>
              <a:t>-</a:t>
            </a:r>
            <a:r>
              <a:rPr lang="fr-FR" sz="2800" dirty="0">
                <a:solidFill>
                  <a:srgbClr val="FF6600"/>
                </a:solidFill>
                <a:ea typeface="Please write me a song" panose="02000603000000000000" pitchFamily="2" charset="0"/>
              </a:rPr>
              <a:t>Français</a:t>
            </a:r>
            <a:r>
              <a:rPr lang="fr-FR" sz="2800" dirty="0">
                <a:ea typeface="Please write me a song" panose="02000603000000000000" pitchFamily="2" charset="0"/>
              </a:rPr>
              <a:t>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5</a:t>
            </a:r>
            <a:r>
              <a:rPr lang="fr-FR" sz="280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  (écriture) </a:t>
            </a:r>
          </a:p>
          <a:p>
            <a:pPr marL="0" indent="0" rtl="0">
              <a:buNone/>
            </a:pPr>
            <a:r>
              <a:rPr lang="fr-FR" sz="2800" dirty="0">
                <a:ea typeface="Please write me a song" panose="02000603000000000000" pitchFamily="2" charset="0"/>
              </a:rPr>
              <a:t>-</a:t>
            </a:r>
            <a:r>
              <a:rPr lang="fr-FR" sz="2800" dirty="0">
                <a:solidFill>
                  <a:srgbClr val="FF6600"/>
                </a:solidFill>
                <a:ea typeface="Please write me a song" panose="02000603000000000000" pitchFamily="2" charset="0"/>
              </a:rPr>
              <a:t>Anglais</a:t>
            </a:r>
            <a:r>
              <a:rPr lang="fr-FR" sz="2800" dirty="0">
                <a:ea typeface="Please write me a song" panose="02000603000000000000" pitchFamily="2" charset="0"/>
              </a:rPr>
              <a:t>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5</a:t>
            </a:r>
            <a:r>
              <a:rPr lang="fr-FR" sz="280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</a:p>
          <a:p>
            <a:pPr marL="0" indent="0" rtl="0">
              <a:buNone/>
            </a:pP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  (régulier : oral et écrit) </a:t>
            </a:r>
          </a:p>
          <a:p>
            <a:pPr marL="0" indent="0" rtl="0">
              <a:buNone/>
            </a:pP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  (enrichi : compréhension et écrit)</a:t>
            </a:r>
          </a:p>
          <a:p>
            <a:pPr marL="0" indent="0" rtl="0">
              <a:buNone/>
            </a:pPr>
            <a:endParaRPr lang="fr-FR" dirty="0"/>
          </a:p>
        </p:txBody>
      </p:sp>
      <p:sp>
        <p:nvSpPr>
          <p:cNvPr id="4" name="Espace réservé du contenu 13">
            <a:extLst>
              <a:ext uri="{FF2B5EF4-FFF2-40B4-BE49-F238E27FC236}">
                <a16:creationId xmlns:a16="http://schemas.microsoft.com/office/drawing/2014/main" id="{775027DD-873F-40D6-85C2-BC877C2BC87E}"/>
              </a:ext>
            </a:extLst>
          </p:cNvPr>
          <p:cNvSpPr txBox="1">
            <a:spLocks/>
          </p:cNvSpPr>
          <p:nvPr/>
        </p:nvSpPr>
        <p:spPr>
          <a:xfrm>
            <a:off x="784368" y="3115320"/>
            <a:ext cx="5294381" cy="39787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>
                <a:ea typeface="Please write me a song" panose="02000603000000000000" pitchFamily="2" charset="0"/>
              </a:rPr>
              <a:t>-</a:t>
            </a:r>
            <a:r>
              <a:rPr lang="fr-FR" sz="2800" dirty="0">
                <a:solidFill>
                  <a:srgbClr val="FF6600"/>
                </a:solidFill>
                <a:ea typeface="Please write me a song" panose="02000603000000000000" pitchFamily="2" charset="0"/>
              </a:rPr>
              <a:t>Mathématique</a:t>
            </a:r>
            <a:r>
              <a:rPr lang="fr-FR" sz="2800" dirty="0">
                <a:ea typeface="Please write me a song" panose="02000603000000000000" pitchFamily="2" charset="0"/>
              </a:rPr>
              <a:t>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4</a:t>
            </a:r>
            <a:r>
              <a:rPr lang="fr-FR" sz="280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   (raisonnement) CST-SN</a:t>
            </a:r>
          </a:p>
          <a:p>
            <a:pPr marL="0" indent="0">
              <a:buNone/>
            </a:pPr>
            <a:r>
              <a:rPr lang="fr-FR" sz="2800" dirty="0">
                <a:ea typeface="Please write me a song" panose="02000603000000000000" pitchFamily="2" charset="0"/>
              </a:rPr>
              <a:t>-</a:t>
            </a:r>
            <a:r>
              <a:rPr lang="fr-FR" sz="2800" dirty="0">
                <a:solidFill>
                  <a:srgbClr val="FF6600"/>
                </a:solidFill>
                <a:ea typeface="Please write me a song" panose="02000603000000000000" pitchFamily="2" charset="0"/>
              </a:rPr>
              <a:t>Histoire</a:t>
            </a:r>
            <a:r>
              <a:rPr lang="fr-FR" sz="2800" dirty="0">
                <a:ea typeface="Please write me a song" panose="02000603000000000000" pitchFamily="2" charset="0"/>
              </a:rPr>
              <a:t>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du Québec et du Canada 4</a:t>
            </a:r>
            <a:r>
              <a:rPr lang="fr-FR" sz="280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</a:p>
          <a:p>
            <a:pPr marL="0" indent="0">
              <a:buNone/>
            </a:pPr>
            <a:r>
              <a:rPr lang="fr-FR" sz="2800" dirty="0">
                <a:ea typeface="Please write me a song" panose="02000603000000000000" pitchFamily="2" charset="0"/>
              </a:rPr>
              <a:t>-</a:t>
            </a:r>
            <a:r>
              <a:rPr lang="fr-FR" sz="2800" dirty="0">
                <a:solidFill>
                  <a:srgbClr val="FF6600"/>
                </a:solidFill>
                <a:ea typeface="Please write me a song" panose="02000603000000000000" pitchFamily="2" charset="0"/>
              </a:rPr>
              <a:t>Science</a:t>
            </a:r>
            <a:r>
              <a:rPr lang="fr-FR" sz="2800" dirty="0">
                <a:ea typeface="Please write me a song" panose="02000603000000000000" pitchFamily="2" charset="0"/>
              </a:rPr>
              <a:t>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et technologie 4</a:t>
            </a:r>
            <a:r>
              <a:rPr lang="fr-FR" sz="280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</a:p>
          <a:p>
            <a:endParaRPr lang="fr-FR" sz="44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B62A6F2-E6D4-4017-864B-BA5F722841BC}"/>
              </a:ext>
            </a:extLst>
          </p:cNvPr>
          <p:cNvGrpSpPr/>
          <p:nvPr/>
        </p:nvGrpSpPr>
        <p:grpSpPr>
          <a:xfrm rot="20344721">
            <a:off x="181886" y="1689619"/>
            <a:ext cx="1204962" cy="1241206"/>
            <a:chOff x="4327454" y="-1078292"/>
            <a:chExt cx="1017318" cy="1017318"/>
          </a:xfrm>
          <a:solidFill>
            <a:schemeClr val="accent3"/>
          </a:solidFill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40B67D5-99CC-4217-BF0B-64318D7EC8EF}"/>
                </a:ext>
              </a:extLst>
            </p:cNvPr>
            <p:cNvSpPr/>
            <p:nvPr/>
          </p:nvSpPr>
          <p:spPr>
            <a:xfrm>
              <a:off x="4327454" y="-1078292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A" dirty="0"/>
            </a:p>
          </p:txBody>
        </p:sp>
        <p:sp>
          <p:nvSpPr>
            <p:cNvPr id="9" name="Ellipse 4">
              <a:extLst>
                <a:ext uri="{FF2B5EF4-FFF2-40B4-BE49-F238E27FC236}">
                  <a16:creationId xmlns:a16="http://schemas.microsoft.com/office/drawing/2014/main" id="{59C0FF7F-41F4-4F1E-B4C1-7DC016DBF4BC}"/>
                </a:ext>
              </a:extLst>
            </p:cNvPr>
            <p:cNvSpPr txBox="1"/>
            <p:nvPr/>
          </p:nvSpPr>
          <p:spPr>
            <a:xfrm>
              <a:off x="4481613" y="-929308"/>
              <a:ext cx="719352" cy="7173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spcBef>
                  <a:spcPct val="0"/>
                </a:spcBef>
                <a:buNone/>
              </a:pP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4</a:t>
              </a:r>
              <a:r>
                <a:rPr lang="fr-FR" sz="3600" b="1" baseline="30000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e</a:t>
              </a: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 sec</a:t>
              </a:r>
              <a:endParaRPr lang="fr-FR" sz="3600" b="1" kern="1200" noProof="0" dirty="0">
                <a:solidFill>
                  <a:schemeClr val="accent5">
                    <a:lumMod val="20000"/>
                    <a:lumOff val="80000"/>
                  </a:schemeClr>
                </a:solidFill>
                <a:ea typeface="Please write me a song" panose="02000603000000000000" pitchFamily="2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0EB317A-8DA5-41D1-9644-1D27766DA38A}"/>
              </a:ext>
            </a:extLst>
          </p:cNvPr>
          <p:cNvGrpSpPr/>
          <p:nvPr/>
        </p:nvGrpSpPr>
        <p:grpSpPr>
          <a:xfrm rot="20344721">
            <a:off x="5720529" y="1627338"/>
            <a:ext cx="1232244" cy="1243374"/>
            <a:chOff x="4327454" y="-1078292"/>
            <a:chExt cx="1017318" cy="1017318"/>
          </a:xfrm>
          <a:solidFill>
            <a:schemeClr val="accent3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36B973C-3C40-476B-873C-0370DF4A84E8}"/>
                </a:ext>
              </a:extLst>
            </p:cNvPr>
            <p:cNvSpPr/>
            <p:nvPr/>
          </p:nvSpPr>
          <p:spPr>
            <a:xfrm>
              <a:off x="4327454" y="-1078292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>
              <a:extLst>
                <a:ext uri="{FF2B5EF4-FFF2-40B4-BE49-F238E27FC236}">
                  <a16:creationId xmlns:a16="http://schemas.microsoft.com/office/drawing/2014/main" id="{4305A8F0-09F3-4AFD-ACDD-8A0687EEDAFD}"/>
                </a:ext>
              </a:extLst>
            </p:cNvPr>
            <p:cNvSpPr txBox="1"/>
            <p:nvPr/>
          </p:nvSpPr>
          <p:spPr>
            <a:xfrm>
              <a:off x="4481611" y="-929308"/>
              <a:ext cx="719352" cy="7173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spcBef>
                  <a:spcPct val="0"/>
                </a:spcBef>
                <a:buNone/>
              </a:pP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5</a:t>
              </a:r>
              <a:r>
                <a:rPr lang="fr-FR" sz="3600" b="1" baseline="30000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e</a:t>
              </a: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 sec</a:t>
              </a:r>
              <a:endParaRPr lang="fr-FR" sz="3600" b="1" kern="1200" noProof="0" dirty="0">
                <a:solidFill>
                  <a:schemeClr val="accent5">
                    <a:lumMod val="20000"/>
                    <a:lumOff val="80000"/>
                  </a:schemeClr>
                </a:solidFill>
                <a:ea typeface="Please write me a song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>
          <a:xfrm>
            <a:off x="1105659" y="199038"/>
            <a:ext cx="9980682" cy="1096962"/>
          </a:xfrm>
        </p:spPr>
        <p:txBody>
          <a:bodyPr rtlCol="0">
            <a:normAutofit/>
          </a:bodyPr>
          <a:lstStyle/>
          <a:p>
            <a:pPr rtl="0"/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L’épreuve obligatoire de la CSVDC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787804" y="3796912"/>
            <a:ext cx="4616392" cy="184208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sz="2800" dirty="0">
                <a:ea typeface="Please write me a song" panose="02000603000000000000" pitchFamily="2" charset="0"/>
              </a:rPr>
              <a:t>-</a:t>
            </a:r>
            <a:r>
              <a:rPr lang="fr-FR" sz="2800" dirty="0">
                <a:solidFill>
                  <a:srgbClr val="FF6600"/>
                </a:solidFill>
                <a:ea typeface="Please write me a song" panose="02000603000000000000" pitchFamily="2" charset="0"/>
              </a:rPr>
              <a:t>Français</a:t>
            </a:r>
            <a:r>
              <a:rPr lang="fr-FR" sz="2800" dirty="0">
                <a:ea typeface="Please write me a song" panose="02000603000000000000" pitchFamily="2" charset="0"/>
              </a:rPr>
              <a:t>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5</a:t>
            </a:r>
            <a:r>
              <a:rPr lang="fr-FR" sz="280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secondaire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  (lecture)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370110C-1262-46F7-B3FC-C75B759B1482}"/>
              </a:ext>
            </a:extLst>
          </p:cNvPr>
          <p:cNvGrpSpPr/>
          <p:nvPr/>
        </p:nvGrpSpPr>
        <p:grpSpPr>
          <a:xfrm rot="20344721">
            <a:off x="3364122" y="2097659"/>
            <a:ext cx="1226970" cy="1259819"/>
            <a:chOff x="4327454" y="-1078292"/>
            <a:chExt cx="1017318" cy="1017318"/>
          </a:xfrm>
          <a:solidFill>
            <a:schemeClr val="accent3"/>
          </a:solidFill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1D7E50A-C67A-476D-90B3-AEEC41F61E07}"/>
                </a:ext>
              </a:extLst>
            </p:cNvPr>
            <p:cNvSpPr/>
            <p:nvPr/>
          </p:nvSpPr>
          <p:spPr>
            <a:xfrm>
              <a:off x="4327454" y="-1078292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FCAD0E33-7110-4741-877A-AF19B28F94A7}"/>
                </a:ext>
              </a:extLst>
            </p:cNvPr>
            <p:cNvSpPr txBox="1"/>
            <p:nvPr/>
          </p:nvSpPr>
          <p:spPr>
            <a:xfrm>
              <a:off x="4481613" y="-929308"/>
              <a:ext cx="719352" cy="7173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spcBef>
                  <a:spcPct val="0"/>
                </a:spcBef>
                <a:buNone/>
              </a:pP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5</a:t>
              </a:r>
              <a:r>
                <a:rPr lang="fr-FR" sz="3600" b="1" baseline="30000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e</a:t>
              </a:r>
              <a:r>
                <a:rPr lang="fr-FR" sz="3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a typeface="Please write me a song" panose="02000603000000000000" pitchFamily="2" charset="0"/>
                </a:rPr>
                <a:t> sec</a:t>
              </a:r>
              <a:endParaRPr lang="fr-FR" sz="3600" b="1" kern="1200" noProof="0" dirty="0">
                <a:solidFill>
                  <a:schemeClr val="accent5">
                    <a:lumMod val="20000"/>
                    <a:lumOff val="80000"/>
                  </a:schemeClr>
                </a:solidFill>
                <a:ea typeface="Please write me a song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5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05659" y="221066"/>
            <a:ext cx="9980682" cy="1096962"/>
          </a:xfrm>
        </p:spPr>
        <p:txBody>
          <a:bodyPr rtlCol="0">
            <a:normAutofit/>
          </a:bodyPr>
          <a:lstStyle/>
          <a:p>
            <a:pPr rtl="0"/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L’examen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714621" y="2975442"/>
            <a:ext cx="2586256" cy="3073665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400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Envoyé par</a:t>
            </a:r>
          </a:p>
          <a:p>
            <a:pPr algn="ctr" rtl="0"/>
            <a:r>
              <a:rPr lang="fr-FR" sz="4400" b="1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COURRIEL</a:t>
            </a:r>
            <a:r>
              <a:rPr lang="fr-FR" sz="44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</a:p>
          <a:p>
            <a:pPr algn="ctr" rtl="0"/>
            <a:r>
              <a:rPr lang="fr-FR" sz="4400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à ton</a:t>
            </a:r>
          </a:p>
          <a:p>
            <a:pPr algn="ctr" rtl="0"/>
            <a:r>
              <a:rPr lang="fr-FR" sz="4400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parent/tuteur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C5F1DF-890B-45ED-A915-FEF313A4B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62" y="194159"/>
            <a:ext cx="5431723" cy="6469681"/>
          </a:xfrm>
          <a:prstGeom prst="rect">
            <a:avLst/>
          </a:prstGeom>
        </p:spPr>
      </p:pic>
      <p:sp>
        <p:nvSpPr>
          <p:cNvPr id="5" name="Flèche : courbe vers le haut 4">
            <a:extLst>
              <a:ext uri="{FF2B5EF4-FFF2-40B4-BE49-F238E27FC236}">
                <a16:creationId xmlns:a16="http://schemas.microsoft.com/office/drawing/2014/main" id="{8C640E57-7CE5-418D-AE09-1C6F320EF961}"/>
              </a:ext>
            </a:extLst>
          </p:cNvPr>
          <p:cNvSpPr/>
          <p:nvPr/>
        </p:nvSpPr>
        <p:spPr>
          <a:xfrm rot="19674062" flipV="1">
            <a:off x="3414593" y="1727406"/>
            <a:ext cx="2179724" cy="724260"/>
          </a:xfrm>
          <a:prstGeom prst="curvedUpArrow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 descr="Liste empilée" title="SmartArt">
            <a:extLst>
              <a:ext uri="{FF2B5EF4-FFF2-40B4-BE49-F238E27FC236}">
                <a16:creationId xmlns:a16="http://schemas.microsoft.com/office/drawing/2014/main" id="{47931EFB-47F2-4319-9DD5-9CD31305E886}"/>
              </a:ext>
            </a:extLst>
          </p:cNvPr>
          <p:cNvGrpSpPr/>
          <p:nvPr/>
        </p:nvGrpSpPr>
        <p:grpSpPr>
          <a:xfrm>
            <a:off x="567441" y="1370442"/>
            <a:ext cx="10293694" cy="5028764"/>
            <a:chOff x="791791" y="1043625"/>
            <a:chExt cx="10293694" cy="5028764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3AA3BCEE-A21A-4F73-A785-D8E89D243A5D}"/>
                </a:ext>
              </a:extLst>
            </p:cNvPr>
            <p:cNvSpPr/>
            <p:nvPr/>
          </p:nvSpPr>
          <p:spPr>
            <a:xfrm>
              <a:off x="1810393" y="2083971"/>
              <a:ext cx="1589833" cy="997104"/>
            </a:xfrm>
            <a:custGeom>
              <a:avLst/>
              <a:gdLst>
                <a:gd name="connsiteX0" fmla="*/ 0 w 1494909"/>
                <a:gd name="connsiteY0" fmla="*/ 0 h 997104"/>
                <a:gd name="connsiteX1" fmla="*/ 1494909 w 1494909"/>
                <a:gd name="connsiteY1" fmla="*/ 0 h 997104"/>
                <a:gd name="connsiteX2" fmla="*/ 1494909 w 1494909"/>
                <a:gd name="connsiteY2" fmla="*/ 997104 h 997104"/>
                <a:gd name="connsiteX3" fmla="*/ 0 w 1494909"/>
                <a:gd name="connsiteY3" fmla="*/ 997104 h 997104"/>
                <a:gd name="connsiteX4" fmla="*/ 0 w 1494909"/>
                <a:gd name="connsiteY4" fmla="*/ 0 h 9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09" h="997104">
                  <a:moveTo>
                    <a:pt x="0" y="0"/>
                  </a:moveTo>
                  <a:lnTo>
                    <a:pt x="1494909" y="0"/>
                  </a:lnTo>
                  <a:lnTo>
                    <a:pt x="1494909" y="997104"/>
                  </a:lnTo>
                  <a:lnTo>
                    <a:pt x="0" y="997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85" tIns="99568" rIns="99569" bIns="99568" numCol="1" spcCol="1270" rtlCol="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schemeClr val="accent3">
                      <a:lumMod val="75000"/>
                    </a:schemeClr>
                  </a:solidFill>
                </a:rPr>
                <a:t>Note de passage</a:t>
              </a: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64873BE9-54F5-4A42-9B94-B128EB801929}"/>
                </a:ext>
              </a:extLst>
            </p:cNvPr>
            <p:cNvSpPr/>
            <p:nvPr/>
          </p:nvSpPr>
          <p:spPr>
            <a:xfrm>
              <a:off x="1810393" y="3081076"/>
              <a:ext cx="1589833" cy="997104"/>
            </a:xfrm>
            <a:custGeom>
              <a:avLst/>
              <a:gdLst>
                <a:gd name="connsiteX0" fmla="*/ 0 w 1494909"/>
                <a:gd name="connsiteY0" fmla="*/ 0 h 997104"/>
                <a:gd name="connsiteX1" fmla="*/ 1494909 w 1494909"/>
                <a:gd name="connsiteY1" fmla="*/ 0 h 997104"/>
                <a:gd name="connsiteX2" fmla="*/ 1494909 w 1494909"/>
                <a:gd name="connsiteY2" fmla="*/ 997104 h 997104"/>
                <a:gd name="connsiteX3" fmla="*/ 0 w 1494909"/>
                <a:gd name="connsiteY3" fmla="*/ 997104 h 997104"/>
                <a:gd name="connsiteX4" fmla="*/ 0 w 1494909"/>
                <a:gd name="connsiteY4" fmla="*/ 0 h 9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09" h="997104">
                  <a:moveTo>
                    <a:pt x="0" y="0"/>
                  </a:moveTo>
                  <a:lnTo>
                    <a:pt x="1494909" y="0"/>
                  </a:lnTo>
                  <a:lnTo>
                    <a:pt x="1494909" y="997104"/>
                  </a:lnTo>
                  <a:lnTo>
                    <a:pt x="0" y="997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85" tIns="99568" rIns="99569" bIns="99568" numCol="1" spcCol="1270" rtlCol="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schemeClr val="accent3">
                      <a:lumMod val="75000"/>
                    </a:schemeClr>
                  </a:solidFill>
                </a:rPr>
                <a:t>Heure et durée de l’épreuve</a:t>
              </a: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AA3D32F-B1E9-4666-AB3F-9D21D4C90B34}"/>
                </a:ext>
              </a:extLst>
            </p:cNvPr>
            <p:cNvSpPr/>
            <p:nvPr/>
          </p:nvSpPr>
          <p:spPr>
            <a:xfrm>
              <a:off x="1810393" y="4078180"/>
              <a:ext cx="1589833" cy="997104"/>
            </a:xfrm>
            <a:custGeom>
              <a:avLst/>
              <a:gdLst>
                <a:gd name="connsiteX0" fmla="*/ 0 w 1494909"/>
                <a:gd name="connsiteY0" fmla="*/ 0 h 997104"/>
                <a:gd name="connsiteX1" fmla="*/ 1494909 w 1494909"/>
                <a:gd name="connsiteY1" fmla="*/ 0 h 997104"/>
                <a:gd name="connsiteX2" fmla="*/ 1494909 w 1494909"/>
                <a:gd name="connsiteY2" fmla="*/ 997104 h 997104"/>
                <a:gd name="connsiteX3" fmla="*/ 0 w 1494909"/>
                <a:gd name="connsiteY3" fmla="*/ 997104 h 997104"/>
                <a:gd name="connsiteX4" fmla="*/ 0 w 1494909"/>
                <a:gd name="connsiteY4" fmla="*/ 0 h 9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09" h="997104">
                  <a:moveTo>
                    <a:pt x="0" y="0"/>
                  </a:moveTo>
                  <a:lnTo>
                    <a:pt x="1494909" y="0"/>
                  </a:lnTo>
                  <a:lnTo>
                    <a:pt x="1494909" y="997104"/>
                  </a:lnTo>
                  <a:lnTo>
                    <a:pt x="0" y="997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85" tIns="99568" rIns="99569" bIns="99568" numCol="1" spcCol="1270" rtlCol="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schemeClr val="accent3">
                      <a:lumMod val="75000"/>
                    </a:schemeClr>
                  </a:solidFill>
                </a:rPr>
                <a:t>Vérification de l’identité</a:t>
              </a: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FAC348B-7DC5-40B2-99C9-58E5E529F1CB}"/>
                </a:ext>
              </a:extLst>
            </p:cNvPr>
            <p:cNvSpPr/>
            <p:nvPr/>
          </p:nvSpPr>
          <p:spPr>
            <a:xfrm>
              <a:off x="1810393" y="5075285"/>
              <a:ext cx="1589833" cy="997104"/>
            </a:xfrm>
            <a:custGeom>
              <a:avLst/>
              <a:gdLst>
                <a:gd name="connsiteX0" fmla="*/ 0 w 1494909"/>
                <a:gd name="connsiteY0" fmla="*/ 0 h 997104"/>
                <a:gd name="connsiteX1" fmla="*/ 1494909 w 1494909"/>
                <a:gd name="connsiteY1" fmla="*/ 0 h 997104"/>
                <a:gd name="connsiteX2" fmla="*/ 1494909 w 1494909"/>
                <a:gd name="connsiteY2" fmla="*/ 997104 h 997104"/>
                <a:gd name="connsiteX3" fmla="*/ 0 w 1494909"/>
                <a:gd name="connsiteY3" fmla="*/ 997104 h 997104"/>
                <a:gd name="connsiteX4" fmla="*/ 0 w 1494909"/>
                <a:gd name="connsiteY4" fmla="*/ 0 h 9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09" h="997104">
                  <a:moveTo>
                    <a:pt x="0" y="0"/>
                  </a:moveTo>
                  <a:lnTo>
                    <a:pt x="1494909" y="0"/>
                  </a:lnTo>
                  <a:lnTo>
                    <a:pt x="1494909" y="997104"/>
                  </a:lnTo>
                  <a:lnTo>
                    <a:pt x="0" y="997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85" tIns="99568" rIns="99569" bIns="99568" numCol="1" spcCol="1270" rtlCol="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schemeClr val="accent3">
                      <a:lumMod val="75000"/>
                    </a:schemeClr>
                  </a:solidFill>
                </a:rPr>
                <a:t>Conséquence en cas d’absence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687B3E1C-B506-47F3-B5E4-E53439966B02}"/>
                </a:ext>
              </a:extLst>
            </p:cNvPr>
            <p:cNvSpPr/>
            <p:nvPr/>
          </p:nvSpPr>
          <p:spPr>
            <a:xfrm>
              <a:off x="791791" y="1043625"/>
              <a:ext cx="1471862" cy="1444059"/>
            </a:xfrm>
            <a:custGeom>
              <a:avLst/>
              <a:gdLst>
                <a:gd name="connsiteX0" fmla="*/ 0 w 1207318"/>
                <a:gd name="connsiteY0" fmla="*/ 596469 h 1192937"/>
                <a:gd name="connsiteX1" fmla="*/ 603659 w 1207318"/>
                <a:gd name="connsiteY1" fmla="*/ 0 h 1192937"/>
                <a:gd name="connsiteX2" fmla="*/ 1207318 w 1207318"/>
                <a:gd name="connsiteY2" fmla="*/ 596469 h 1192937"/>
                <a:gd name="connsiteX3" fmla="*/ 603659 w 1207318"/>
                <a:gd name="connsiteY3" fmla="*/ 1192938 h 1192937"/>
                <a:gd name="connsiteX4" fmla="*/ 0 w 1207318"/>
                <a:gd name="connsiteY4" fmla="*/ 596469 h 119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18" h="1192937">
                  <a:moveTo>
                    <a:pt x="0" y="596469"/>
                  </a:moveTo>
                  <a:cubicBezTo>
                    <a:pt x="0" y="267048"/>
                    <a:pt x="270267" y="0"/>
                    <a:pt x="603659" y="0"/>
                  </a:cubicBezTo>
                  <a:cubicBezTo>
                    <a:pt x="937051" y="0"/>
                    <a:pt x="1207318" y="267048"/>
                    <a:pt x="1207318" y="596469"/>
                  </a:cubicBezTo>
                  <a:cubicBezTo>
                    <a:pt x="1207318" y="925890"/>
                    <a:pt x="937051" y="1192938"/>
                    <a:pt x="603659" y="1192938"/>
                  </a:cubicBezTo>
                  <a:cubicBezTo>
                    <a:pt x="270267" y="1192938"/>
                    <a:pt x="0" y="925890"/>
                    <a:pt x="0" y="596469"/>
                  </a:cubicBez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808" tIns="174702" rIns="176808" bIns="174702" numCol="1" spcCol="1270" rtlCol="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En bref…</a:t>
              </a: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83D2C7C-7445-4EDA-848F-48A4998B5BEE}"/>
                </a:ext>
              </a:extLst>
            </p:cNvPr>
            <p:cNvSpPr/>
            <p:nvPr/>
          </p:nvSpPr>
          <p:spPr>
            <a:xfrm>
              <a:off x="4469709" y="2083971"/>
              <a:ext cx="1632745" cy="997104"/>
            </a:xfrm>
            <a:custGeom>
              <a:avLst/>
              <a:gdLst>
                <a:gd name="connsiteX0" fmla="*/ 0 w 1494909"/>
                <a:gd name="connsiteY0" fmla="*/ 0 h 997104"/>
                <a:gd name="connsiteX1" fmla="*/ 1494909 w 1494909"/>
                <a:gd name="connsiteY1" fmla="*/ 0 h 997104"/>
                <a:gd name="connsiteX2" fmla="*/ 1494909 w 1494909"/>
                <a:gd name="connsiteY2" fmla="*/ 997104 h 997104"/>
                <a:gd name="connsiteX3" fmla="*/ 0 w 1494909"/>
                <a:gd name="connsiteY3" fmla="*/ 997104 h 997104"/>
                <a:gd name="connsiteX4" fmla="*/ 0 w 1494909"/>
                <a:gd name="connsiteY4" fmla="*/ 0 h 9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09" h="997104">
                  <a:moveTo>
                    <a:pt x="0" y="0"/>
                  </a:moveTo>
                  <a:lnTo>
                    <a:pt x="1494909" y="0"/>
                  </a:lnTo>
                  <a:lnTo>
                    <a:pt x="1494909" y="997104"/>
                  </a:lnTo>
                  <a:lnTo>
                    <a:pt x="0" y="997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85" tIns="99568" rIns="99569" bIns="99568" numCol="1" spcCol="1270" rtlCol="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schemeClr val="accent3">
                      <a:lumMod val="75000"/>
                    </a:schemeClr>
                  </a:solidFill>
                </a:rPr>
                <a:t>Des questions peuvent être supprimées</a:t>
              </a: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DB5943-5D60-458E-8843-11B3266A46F0}"/>
                </a:ext>
              </a:extLst>
            </p:cNvPr>
            <p:cNvSpPr/>
            <p:nvPr/>
          </p:nvSpPr>
          <p:spPr>
            <a:xfrm>
              <a:off x="4469709" y="3081076"/>
              <a:ext cx="1632745" cy="997104"/>
            </a:xfrm>
            <a:custGeom>
              <a:avLst/>
              <a:gdLst>
                <a:gd name="connsiteX0" fmla="*/ 0 w 1494909"/>
                <a:gd name="connsiteY0" fmla="*/ 0 h 997104"/>
                <a:gd name="connsiteX1" fmla="*/ 1494909 w 1494909"/>
                <a:gd name="connsiteY1" fmla="*/ 0 h 997104"/>
                <a:gd name="connsiteX2" fmla="*/ 1494909 w 1494909"/>
                <a:gd name="connsiteY2" fmla="*/ 997104 h 997104"/>
                <a:gd name="connsiteX3" fmla="*/ 0 w 1494909"/>
                <a:gd name="connsiteY3" fmla="*/ 997104 h 997104"/>
                <a:gd name="connsiteX4" fmla="*/ 0 w 1494909"/>
                <a:gd name="connsiteY4" fmla="*/ 0 h 9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09" h="997104">
                  <a:moveTo>
                    <a:pt x="0" y="0"/>
                  </a:moveTo>
                  <a:lnTo>
                    <a:pt x="1494909" y="0"/>
                  </a:lnTo>
                  <a:lnTo>
                    <a:pt x="1494909" y="997104"/>
                  </a:lnTo>
                  <a:lnTo>
                    <a:pt x="0" y="997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85" tIns="99568" rIns="99569" bIns="99568" numCol="1" spcCol="1270" rtlCol="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schemeClr val="accent3">
                      <a:lumMod val="75000"/>
                    </a:schemeClr>
                  </a:solidFill>
                </a:rPr>
                <a:t>La note du MEES peut être convertie</a:t>
              </a: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8218ACC4-C83D-4A16-A69E-3758D8B35183}"/>
                </a:ext>
              </a:extLst>
            </p:cNvPr>
            <p:cNvSpPr/>
            <p:nvPr/>
          </p:nvSpPr>
          <p:spPr>
            <a:xfrm>
              <a:off x="4469709" y="4078180"/>
              <a:ext cx="1632745" cy="997104"/>
            </a:xfrm>
            <a:custGeom>
              <a:avLst/>
              <a:gdLst>
                <a:gd name="connsiteX0" fmla="*/ 0 w 1494909"/>
                <a:gd name="connsiteY0" fmla="*/ 0 h 997104"/>
                <a:gd name="connsiteX1" fmla="*/ 1494909 w 1494909"/>
                <a:gd name="connsiteY1" fmla="*/ 0 h 997104"/>
                <a:gd name="connsiteX2" fmla="*/ 1494909 w 1494909"/>
                <a:gd name="connsiteY2" fmla="*/ 997104 h 997104"/>
                <a:gd name="connsiteX3" fmla="*/ 0 w 1494909"/>
                <a:gd name="connsiteY3" fmla="*/ 997104 h 997104"/>
                <a:gd name="connsiteX4" fmla="*/ 0 w 1494909"/>
                <a:gd name="connsiteY4" fmla="*/ 0 h 9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09" h="997104">
                  <a:moveTo>
                    <a:pt x="0" y="0"/>
                  </a:moveTo>
                  <a:lnTo>
                    <a:pt x="1494909" y="0"/>
                  </a:lnTo>
                  <a:lnTo>
                    <a:pt x="1494909" y="997104"/>
                  </a:lnTo>
                  <a:lnTo>
                    <a:pt x="0" y="997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85" tIns="99568" rIns="99569" bIns="99568" numCol="1" spcCol="1270" rtlCol="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schemeClr val="accent3">
                      <a:lumMod val="75000"/>
                    </a:schemeClr>
                  </a:solidFill>
                </a:rPr>
                <a:t>La note de l’école peut être modérée</a:t>
              </a: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67A5171-A4C6-4EB1-9832-C25947849359}"/>
                </a:ext>
              </a:extLst>
            </p:cNvPr>
            <p:cNvSpPr/>
            <p:nvPr/>
          </p:nvSpPr>
          <p:spPr>
            <a:xfrm>
              <a:off x="3470972" y="1043625"/>
              <a:ext cx="1422032" cy="1444058"/>
            </a:xfrm>
            <a:custGeom>
              <a:avLst/>
              <a:gdLst>
                <a:gd name="connsiteX0" fmla="*/ 0 w 996606"/>
                <a:gd name="connsiteY0" fmla="*/ 498303 h 996606"/>
                <a:gd name="connsiteX1" fmla="*/ 498303 w 996606"/>
                <a:gd name="connsiteY1" fmla="*/ 0 h 996606"/>
                <a:gd name="connsiteX2" fmla="*/ 996606 w 996606"/>
                <a:gd name="connsiteY2" fmla="*/ 498303 h 996606"/>
                <a:gd name="connsiteX3" fmla="*/ 498303 w 996606"/>
                <a:gd name="connsiteY3" fmla="*/ 996606 h 996606"/>
                <a:gd name="connsiteX4" fmla="*/ 0 w 996606"/>
                <a:gd name="connsiteY4" fmla="*/ 498303 h 99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606" h="996606">
                  <a:moveTo>
                    <a:pt x="0" y="498303"/>
                  </a:moveTo>
                  <a:cubicBezTo>
                    <a:pt x="0" y="223098"/>
                    <a:pt x="223098" y="0"/>
                    <a:pt x="498303" y="0"/>
                  </a:cubicBezTo>
                  <a:cubicBezTo>
                    <a:pt x="773508" y="0"/>
                    <a:pt x="996606" y="223098"/>
                    <a:pt x="996606" y="498303"/>
                  </a:cubicBezTo>
                  <a:cubicBezTo>
                    <a:pt x="996606" y="773508"/>
                    <a:pt x="773508" y="996606"/>
                    <a:pt x="498303" y="996606"/>
                  </a:cubicBezTo>
                  <a:cubicBezTo>
                    <a:pt x="223098" y="996606"/>
                    <a:pt x="0" y="773508"/>
                    <a:pt x="0" y="498303"/>
                  </a:cubicBez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950" tIns="145950" rIns="145950" bIns="145950" numCol="1" spcCol="1270" rtlCol="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Par soucis de justice…</a:t>
              </a: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1B3714E-A4CD-4246-8AD2-A24736914C21}"/>
                </a:ext>
              </a:extLst>
            </p:cNvPr>
            <p:cNvSpPr/>
            <p:nvPr/>
          </p:nvSpPr>
          <p:spPr>
            <a:xfrm>
              <a:off x="7019044" y="2083971"/>
              <a:ext cx="1574925" cy="997104"/>
            </a:xfrm>
            <a:custGeom>
              <a:avLst/>
              <a:gdLst>
                <a:gd name="connsiteX0" fmla="*/ 0 w 1494909"/>
                <a:gd name="connsiteY0" fmla="*/ 0 h 997104"/>
                <a:gd name="connsiteX1" fmla="*/ 1494909 w 1494909"/>
                <a:gd name="connsiteY1" fmla="*/ 0 h 997104"/>
                <a:gd name="connsiteX2" fmla="*/ 1494909 w 1494909"/>
                <a:gd name="connsiteY2" fmla="*/ 997104 h 997104"/>
                <a:gd name="connsiteX3" fmla="*/ 0 w 1494909"/>
                <a:gd name="connsiteY3" fmla="*/ 997104 h 997104"/>
                <a:gd name="connsiteX4" fmla="*/ 0 w 1494909"/>
                <a:gd name="connsiteY4" fmla="*/ 0 h 9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09" h="997104">
                  <a:moveTo>
                    <a:pt x="0" y="0"/>
                  </a:moveTo>
                  <a:lnTo>
                    <a:pt x="1494909" y="0"/>
                  </a:lnTo>
                  <a:lnTo>
                    <a:pt x="1494909" y="997104"/>
                  </a:lnTo>
                  <a:lnTo>
                    <a:pt x="0" y="997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86" tIns="99568" rIns="99568" bIns="99568" numCol="1" spcCol="1270" rtlCol="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schemeClr val="accent3">
                      <a:lumMod val="75000"/>
                    </a:schemeClr>
                  </a:solidFill>
                </a:rPr>
                <a:t>Répartition des types de questions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2D77337C-F892-47C8-B7E3-FEFD6F04C859}"/>
                </a:ext>
              </a:extLst>
            </p:cNvPr>
            <p:cNvSpPr/>
            <p:nvPr/>
          </p:nvSpPr>
          <p:spPr>
            <a:xfrm>
              <a:off x="7019044" y="3081076"/>
              <a:ext cx="1574925" cy="997104"/>
            </a:xfrm>
            <a:custGeom>
              <a:avLst/>
              <a:gdLst>
                <a:gd name="connsiteX0" fmla="*/ 0 w 1494909"/>
                <a:gd name="connsiteY0" fmla="*/ 0 h 997104"/>
                <a:gd name="connsiteX1" fmla="*/ 1494909 w 1494909"/>
                <a:gd name="connsiteY1" fmla="*/ 0 h 997104"/>
                <a:gd name="connsiteX2" fmla="*/ 1494909 w 1494909"/>
                <a:gd name="connsiteY2" fmla="*/ 997104 h 997104"/>
                <a:gd name="connsiteX3" fmla="*/ 0 w 1494909"/>
                <a:gd name="connsiteY3" fmla="*/ 997104 h 997104"/>
                <a:gd name="connsiteX4" fmla="*/ 0 w 1494909"/>
                <a:gd name="connsiteY4" fmla="*/ 0 h 9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09" h="997104">
                  <a:moveTo>
                    <a:pt x="0" y="0"/>
                  </a:moveTo>
                  <a:lnTo>
                    <a:pt x="1494909" y="0"/>
                  </a:lnTo>
                  <a:lnTo>
                    <a:pt x="1494909" y="997104"/>
                  </a:lnTo>
                  <a:lnTo>
                    <a:pt x="0" y="997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86" tIns="99568" rIns="99568" bIns="99568" numCol="1" spcCol="1270" rtlCol="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schemeClr val="accent3">
                      <a:lumMod val="75000"/>
                    </a:schemeClr>
                  </a:solidFill>
                </a:rPr>
                <a:t>Répartition des thèmes</a:t>
              </a: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50A861E-3F32-4187-8443-EAC3800C048D}"/>
                </a:ext>
              </a:extLst>
            </p:cNvPr>
            <p:cNvSpPr/>
            <p:nvPr/>
          </p:nvSpPr>
          <p:spPr>
            <a:xfrm>
              <a:off x="6025841" y="1066975"/>
              <a:ext cx="1471862" cy="1420708"/>
            </a:xfrm>
            <a:custGeom>
              <a:avLst/>
              <a:gdLst>
                <a:gd name="connsiteX0" fmla="*/ 0 w 996606"/>
                <a:gd name="connsiteY0" fmla="*/ 498303 h 996606"/>
                <a:gd name="connsiteX1" fmla="*/ 498303 w 996606"/>
                <a:gd name="connsiteY1" fmla="*/ 0 h 996606"/>
                <a:gd name="connsiteX2" fmla="*/ 996606 w 996606"/>
                <a:gd name="connsiteY2" fmla="*/ 498303 h 996606"/>
                <a:gd name="connsiteX3" fmla="*/ 498303 w 996606"/>
                <a:gd name="connsiteY3" fmla="*/ 996606 h 996606"/>
                <a:gd name="connsiteX4" fmla="*/ 0 w 996606"/>
                <a:gd name="connsiteY4" fmla="*/ 498303 h 99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606" h="996606">
                  <a:moveTo>
                    <a:pt x="0" y="498303"/>
                  </a:moveTo>
                  <a:cubicBezTo>
                    <a:pt x="0" y="223098"/>
                    <a:pt x="223098" y="0"/>
                    <a:pt x="498303" y="0"/>
                  </a:cubicBezTo>
                  <a:cubicBezTo>
                    <a:pt x="773508" y="0"/>
                    <a:pt x="996606" y="223098"/>
                    <a:pt x="996606" y="498303"/>
                  </a:cubicBezTo>
                  <a:cubicBezTo>
                    <a:pt x="996606" y="773508"/>
                    <a:pt x="773508" y="996606"/>
                    <a:pt x="498303" y="996606"/>
                  </a:cubicBezTo>
                  <a:cubicBezTo>
                    <a:pt x="223098" y="996606"/>
                    <a:pt x="0" y="773508"/>
                    <a:pt x="0" y="498303"/>
                  </a:cubicBez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950" tIns="145950" rIns="145950" bIns="145950" numCol="1" spcCol="1270" rtlCol="0" anchor="ctr" anchorCtr="0">
              <a:noAutofit/>
            </a:bodyPr>
            <a:lstStyle/>
            <a:p>
              <a:pPr marL="0" lvl="0" indent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Les épreuves…</a:t>
              </a: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BE2ED0E-656A-418E-A648-56FAFB1AFDBF}"/>
                </a:ext>
              </a:extLst>
            </p:cNvPr>
            <p:cNvSpPr/>
            <p:nvPr/>
          </p:nvSpPr>
          <p:spPr>
            <a:xfrm>
              <a:off x="9590576" y="2083971"/>
              <a:ext cx="1494909" cy="997104"/>
            </a:xfrm>
            <a:custGeom>
              <a:avLst/>
              <a:gdLst>
                <a:gd name="connsiteX0" fmla="*/ 0 w 1494909"/>
                <a:gd name="connsiteY0" fmla="*/ 0 h 997104"/>
                <a:gd name="connsiteX1" fmla="*/ 1494909 w 1494909"/>
                <a:gd name="connsiteY1" fmla="*/ 0 h 997104"/>
                <a:gd name="connsiteX2" fmla="*/ 1494909 w 1494909"/>
                <a:gd name="connsiteY2" fmla="*/ 997104 h 997104"/>
                <a:gd name="connsiteX3" fmla="*/ 0 w 1494909"/>
                <a:gd name="connsiteY3" fmla="*/ 997104 h 997104"/>
                <a:gd name="connsiteX4" fmla="*/ 0 w 1494909"/>
                <a:gd name="connsiteY4" fmla="*/ 0 h 9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09" h="997104">
                  <a:moveTo>
                    <a:pt x="0" y="0"/>
                  </a:moveTo>
                  <a:lnTo>
                    <a:pt x="1494909" y="0"/>
                  </a:lnTo>
                  <a:lnTo>
                    <a:pt x="1494909" y="997104"/>
                  </a:lnTo>
                  <a:lnTo>
                    <a:pt x="0" y="997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85" tIns="99568" rIns="99569" bIns="99568" numCol="1" spcCol="1270" rtlCol="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schemeClr val="accent3">
                      <a:lumMod val="75000"/>
                    </a:schemeClr>
                  </a:solidFill>
                </a:rPr>
                <a:t>Inscription</a:t>
              </a:r>
              <a:endParaRPr lang="fr-FR" sz="1400" kern="1200" noProof="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8D475C73-E8EE-4458-9F03-8271E7D970C6}"/>
                </a:ext>
              </a:extLst>
            </p:cNvPr>
            <p:cNvSpPr/>
            <p:nvPr/>
          </p:nvSpPr>
          <p:spPr>
            <a:xfrm>
              <a:off x="9590576" y="3081076"/>
              <a:ext cx="1494909" cy="997104"/>
            </a:xfrm>
            <a:custGeom>
              <a:avLst/>
              <a:gdLst>
                <a:gd name="connsiteX0" fmla="*/ 0 w 1494909"/>
                <a:gd name="connsiteY0" fmla="*/ 0 h 997104"/>
                <a:gd name="connsiteX1" fmla="*/ 1494909 w 1494909"/>
                <a:gd name="connsiteY1" fmla="*/ 0 h 997104"/>
                <a:gd name="connsiteX2" fmla="*/ 1494909 w 1494909"/>
                <a:gd name="connsiteY2" fmla="*/ 997104 h 997104"/>
                <a:gd name="connsiteX3" fmla="*/ 0 w 1494909"/>
                <a:gd name="connsiteY3" fmla="*/ 997104 h 997104"/>
                <a:gd name="connsiteX4" fmla="*/ 0 w 1494909"/>
                <a:gd name="connsiteY4" fmla="*/ 0 h 9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09" h="997104">
                  <a:moveTo>
                    <a:pt x="0" y="0"/>
                  </a:moveTo>
                  <a:lnTo>
                    <a:pt x="1494909" y="0"/>
                  </a:lnTo>
                  <a:lnTo>
                    <a:pt x="1494909" y="997104"/>
                  </a:lnTo>
                  <a:lnTo>
                    <a:pt x="0" y="997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85" tIns="99568" rIns="99569" bIns="99568" numCol="1" spcCol="1270" rtlCol="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schemeClr val="accent3">
                      <a:lumMod val="75000"/>
                    </a:schemeClr>
                  </a:solidFill>
                </a:rPr>
                <a:t>Date et horaire</a:t>
              </a: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5977732-65F9-4950-84D7-88B732B9DC69}"/>
                </a:ext>
              </a:extLst>
            </p:cNvPr>
            <p:cNvSpPr/>
            <p:nvPr/>
          </p:nvSpPr>
          <p:spPr>
            <a:xfrm>
              <a:off x="8494309" y="1043625"/>
              <a:ext cx="1454602" cy="1438767"/>
            </a:xfrm>
            <a:custGeom>
              <a:avLst/>
              <a:gdLst>
                <a:gd name="connsiteX0" fmla="*/ 0 w 996606"/>
                <a:gd name="connsiteY0" fmla="*/ 498303 h 996606"/>
                <a:gd name="connsiteX1" fmla="*/ 498303 w 996606"/>
                <a:gd name="connsiteY1" fmla="*/ 0 h 996606"/>
                <a:gd name="connsiteX2" fmla="*/ 996606 w 996606"/>
                <a:gd name="connsiteY2" fmla="*/ 498303 h 996606"/>
                <a:gd name="connsiteX3" fmla="*/ 498303 w 996606"/>
                <a:gd name="connsiteY3" fmla="*/ 996606 h 996606"/>
                <a:gd name="connsiteX4" fmla="*/ 0 w 996606"/>
                <a:gd name="connsiteY4" fmla="*/ 498303 h 99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606" h="996606">
                  <a:moveTo>
                    <a:pt x="0" y="498303"/>
                  </a:moveTo>
                  <a:cubicBezTo>
                    <a:pt x="0" y="223098"/>
                    <a:pt x="223098" y="0"/>
                    <a:pt x="498303" y="0"/>
                  </a:cubicBezTo>
                  <a:cubicBezTo>
                    <a:pt x="773508" y="0"/>
                    <a:pt x="996606" y="223098"/>
                    <a:pt x="996606" y="498303"/>
                  </a:cubicBezTo>
                  <a:cubicBezTo>
                    <a:pt x="996606" y="773508"/>
                    <a:pt x="773508" y="996606"/>
                    <a:pt x="498303" y="996606"/>
                  </a:cubicBezTo>
                  <a:cubicBezTo>
                    <a:pt x="223098" y="996606"/>
                    <a:pt x="0" y="773508"/>
                    <a:pt x="0" y="498303"/>
                  </a:cubicBez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950" tIns="145950" rIns="145950" bIns="145950" numCol="1" spcCol="1270" rtlCol="0" anchor="ctr" anchorCtr="0">
              <a:noAutofit/>
            </a:bodyPr>
            <a:lstStyle/>
            <a:p>
              <a:pPr marL="0" lvl="0" indent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Les épreuves de reprise…</a:t>
              </a:r>
            </a:p>
          </p:txBody>
        </p:sp>
      </p:grpSp>
      <p:sp>
        <p:nvSpPr>
          <p:cNvPr id="5" name="Titre 1">
            <a:extLst>
              <a:ext uri="{FF2B5EF4-FFF2-40B4-BE49-F238E27FC236}">
                <a16:creationId xmlns:a16="http://schemas.microsoft.com/office/drawing/2014/main" id="{2342FAA3-E3D5-4CCC-8683-A5FBDF151469}"/>
              </a:ext>
            </a:extLst>
          </p:cNvPr>
          <p:cNvSpPr txBox="1">
            <a:spLocks/>
          </p:cNvSpPr>
          <p:nvPr/>
        </p:nvSpPr>
        <p:spPr>
          <a:xfrm>
            <a:off x="1257300" y="2286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L’examen : plusieurs informations</a:t>
            </a:r>
          </a:p>
        </p:txBody>
      </p:sp>
      <p:sp>
        <p:nvSpPr>
          <p:cNvPr id="7" name="Espace réservé du texte 3">
            <a:extLst>
              <a:ext uri="{FF2B5EF4-FFF2-40B4-BE49-F238E27FC236}">
                <a16:creationId xmlns:a16="http://schemas.microsoft.com/office/drawing/2014/main" id="{1B42BAE8-8931-4CBD-B910-CD7480C4F61B}"/>
              </a:ext>
            </a:extLst>
          </p:cNvPr>
          <p:cNvSpPr txBox="1">
            <a:spLocks/>
          </p:cNvSpPr>
          <p:nvPr/>
        </p:nvSpPr>
        <p:spPr>
          <a:xfrm rot="1679094">
            <a:off x="5918865" y="4729675"/>
            <a:ext cx="2586256" cy="1937857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On ne peut pas connaître le résultat de l’épreuve!</a:t>
            </a:r>
          </a:p>
        </p:txBody>
      </p:sp>
      <p:sp>
        <p:nvSpPr>
          <p:cNvPr id="8" name="Flèche : courbe vers la gauche 7">
            <a:extLst>
              <a:ext uri="{FF2B5EF4-FFF2-40B4-BE49-F238E27FC236}">
                <a16:creationId xmlns:a16="http://schemas.microsoft.com/office/drawing/2014/main" id="{360C5C5A-1BE1-4FBA-8798-880B54C6660F}"/>
              </a:ext>
            </a:extLst>
          </p:cNvPr>
          <p:cNvSpPr/>
          <p:nvPr/>
        </p:nvSpPr>
        <p:spPr>
          <a:xfrm rot="6887235">
            <a:off x="5038838" y="5079967"/>
            <a:ext cx="604008" cy="1472238"/>
          </a:xfrm>
          <a:prstGeom prst="curvedLeftArrow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162207" y="1510911"/>
            <a:ext cx="7590022" cy="2317458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-La </a:t>
            </a:r>
            <a:r>
              <a:rPr lang="fr-FR" sz="36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moyenne</a:t>
            </a:r>
            <a:r>
              <a:rPr lang="fr-FR" sz="36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3600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(50%) entre la note de l’école modérée et la note de l’épreuve convertie (s’il y a lieu)</a:t>
            </a:r>
          </a:p>
          <a:p>
            <a:pPr marL="0" indent="0" rtl="0">
              <a:buNone/>
            </a:pPr>
            <a:r>
              <a:rPr lang="fr-FR" sz="36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ou</a:t>
            </a:r>
          </a:p>
          <a:p>
            <a:pPr marL="0" indent="0" rtl="0">
              <a:buNone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-La </a:t>
            </a:r>
            <a:r>
              <a:rPr lang="fr-FR" sz="36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note</a:t>
            </a:r>
            <a:r>
              <a:rPr lang="fr-FR" sz="36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fr-FR" sz="3600" dirty="0">
                <a:solidFill>
                  <a:schemeClr val="accent3">
                    <a:lumMod val="75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(100%) de l’épreuve</a:t>
            </a:r>
          </a:p>
        </p:txBody>
      </p:sp>
      <p:sp>
        <p:nvSpPr>
          <p:cNvPr id="5" name="Espace réservé du texte 3">
            <a:extLst>
              <a:ext uri="{FF2B5EF4-FFF2-40B4-BE49-F238E27FC236}">
                <a16:creationId xmlns:a16="http://schemas.microsoft.com/office/drawing/2014/main" id="{06FD35DB-812C-418F-BB15-0A34C4440A85}"/>
              </a:ext>
            </a:extLst>
          </p:cNvPr>
          <p:cNvSpPr txBox="1">
            <a:spLocks/>
          </p:cNvSpPr>
          <p:nvPr/>
        </p:nvSpPr>
        <p:spPr>
          <a:xfrm rot="1679094">
            <a:off x="9065259" y="4226264"/>
            <a:ext cx="2968804" cy="1937857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dirty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La note finale ne peut pas être moindre que la note de l’épreuve!</a:t>
            </a:r>
          </a:p>
        </p:txBody>
      </p:sp>
      <p:sp>
        <p:nvSpPr>
          <p:cNvPr id="6" name="Titre 1">
            <a:extLst>
              <a:ext uri="{FF2B5EF4-FFF2-40B4-BE49-F238E27FC236}">
                <a16:creationId xmlns:a16="http://schemas.microsoft.com/office/drawing/2014/main" id="{0F30ADEC-DE83-4391-BD16-D3651377758F}"/>
              </a:ext>
            </a:extLst>
          </p:cNvPr>
          <p:cNvSpPr txBox="1">
            <a:spLocks/>
          </p:cNvSpPr>
          <p:nvPr/>
        </p:nvSpPr>
        <p:spPr>
          <a:xfrm>
            <a:off x="1257300" y="2286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 résultat final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DB7E4EBB-30C2-4177-9D6E-02229865C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75671"/>
              </p:ext>
            </p:extLst>
          </p:nvPr>
        </p:nvGraphicFramePr>
        <p:xfrm>
          <a:off x="985632" y="3828369"/>
          <a:ext cx="7994304" cy="299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040">
                  <a:extLst>
                    <a:ext uri="{9D8B030D-6E8A-4147-A177-3AD203B41FA5}">
                      <a16:colId xmlns:a16="http://schemas.microsoft.com/office/drawing/2014/main" val="2755690918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695637231"/>
                    </a:ext>
                  </a:extLst>
                </a:gridCol>
                <a:gridCol w="1764904">
                  <a:extLst>
                    <a:ext uri="{9D8B030D-6E8A-4147-A177-3AD203B41FA5}">
                      <a16:colId xmlns:a16="http://schemas.microsoft.com/office/drawing/2014/main" val="4081322316"/>
                    </a:ext>
                  </a:extLst>
                </a:gridCol>
              </a:tblGrid>
              <a:tr h="1178030"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latin typeface="+mn-lt"/>
                          <a:ea typeface="Please write me a song" panose="02000603000000000000" pitchFamily="2" charset="0"/>
                        </a:rPr>
                        <a:t>Note-école modérée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latin typeface="+mn-lt"/>
                          <a:ea typeface="Please write me a song" panose="02000603000000000000" pitchFamily="2" charset="0"/>
                        </a:rPr>
                        <a:t>Note-épreuve convertie</a:t>
                      </a:r>
                    </a:p>
                    <a:p>
                      <a:pPr algn="ctr"/>
                      <a:r>
                        <a:rPr lang="fr-CA" sz="2000" b="0" dirty="0">
                          <a:latin typeface="+mn-lt"/>
                          <a:ea typeface="Please write me a song" panose="02000603000000000000" pitchFamily="2" charset="0"/>
                        </a:rPr>
                        <a:t>(s’il y a lieu)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rgbClr val="FF6600"/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NOTE FINALE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0136914"/>
                  </a:ext>
                </a:extLst>
              </a:tr>
              <a:tr h="910574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64%</a:t>
                      </a:r>
                    </a:p>
                    <a:p>
                      <a:pPr algn="r"/>
                      <a:r>
                        <a:rPr lang="fr-CA" sz="2400" dirty="0">
                          <a:solidFill>
                            <a:srgbClr val="FF6600"/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32</a:t>
                      </a:r>
                      <a:r>
                        <a:rPr lang="fr-CA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/50</a:t>
                      </a:r>
                      <a:r>
                        <a:rPr lang="fr-CA" sz="2400" dirty="0">
                          <a:latin typeface="+mn-lt"/>
                          <a:ea typeface="Please write me a song" panose="02000603000000000000" pitchFamily="2" charset="0"/>
                        </a:rPr>
                        <a:t> </a:t>
                      </a:r>
                      <a:endParaRPr lang="fr-CA" sz="2000" dirty="0">
                        <a:latin typeface="+mn-lt"/>
                        <a:ea typeface="Please write me a song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62%</a:t>
                      </a:r>
                    </a:p>
                    <a:p>
                      <a:pPr algn="r"/>
                      <a:r>
                        <a:rPr lang="fr-CA" sz="2400" dirty="0">
                          <a:solidFill>
                            <a:srgbClr val="FF6600"/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31</a:t>
                      </a:r>
                      <a:r>
                        <a:rPr lang="fr-CA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/50</a:t>
                      </a:r>
                      <a:r>
                        <a:rPr lang="fr-CA" sz="2400" dirty="0">
                          <a:latin typeface="+mn-lt"/>
                          <a:ea typeface="Please write me a song" panose="02000603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strike="sng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62%</a:t>
                      </a:r>
                    </a:p>
                    <a:p>
                      <a:pPr algn="ctr"/>
                      <a:r>
                        <a:rPr lang="fr-CA" sz="2400" b="1" dirty="0">
                          <a:solidFill>
                            <a:srgbClr val="FF6600"/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06723"/>
                  </a:ext>
                </a:extLst>
              </a:tr>
              <a:tr h="910574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51%</a:t>
                      </a:r>
                    </a:p>
                    <a:p>
                      <a:pPr algn="r"/>
                      <a:r>
                        <a:rPr lang="fr-CA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26/50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rgbClr val="FF6600"/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62%</a:t>
                      </a:r>
                    </a:p>
                    <a:p>
                      <a:pPr algn="r"/>
                      <a:r>
                        <a:rPr lang="fr-CA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31/50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dirty="0">
                          <a:solidFill>
                            <a:srgbClr val="FF6600"/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62%</a:t>
                      </a:r>
                    </a:p>
                    <a:p>
                      <a:pPr algn="ctr"/>
                      <a:r>
                        <a:rPr lang="fr-CA" sz="2400" strike="sngStrik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Please write me a song" panose="02000603000000000000" pitchFamily="2" charset="0"/>
                        </a:rPr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548780"/>
                  </a:ext>
                </a:extLst>
              </a:tr>
            </a:tbl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:a16="http://schemas.microsoft.com/office/drawing/2014/main" id="{CD24B63A-2209-4C62-82D6-F7512EF2C4D7}"/>
              </a:ext>
            </a:extLst>
          </p:cNvPr>
          <p:cNvGrpSpPr/>
          <p:nvPr/>
        </p:nvGrpSpPr>
        <p:grpSpPr>
          <a:xfrm>
            <a:off x="1404243" y="1450353"/>
            <a:ext cx="2195040" cy="2192667"/>
            <a:chOff x="4332630" y="-1078291"/>
            <a:chExt cx="1017318" cy="1017318"/>
          </a:xfrm>
          <a:solidFill>
            <a:schemeClr val="accent3"/>
          </a:solidFill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87A930F-8386-4651-BF21-3C9270F267E5}"/>
                </a:ext>
              </a:extLst>
            </p:cNvPr>
            <p:cNvSpPr/>
            <p:nvPr/>
          </p:nvSpPr>
          <p:spPr>
            <a:xfrm>
              <a:off x="4332630" y="-1078291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>
              <a:extLst>
                <a:ext uri="{FF2B5EF4-FFF2-40B4-BE49-F238E27FC236}">
                  <a16:creationId xmlns:a16="http://schemas.microsoft.com/office/drawing/2014/main" id="{91F7F318-4083-4D8F-A345-F5D3717F02F2}"/>
                </a:ext>
              </a:extLst>
            </p:cNvPr>
            <p:cNvSpPr txBox="1"/>
            <p:nvPr/>
          </p:nvSpPr>
          <p:spPr>
            <a:xfrm>
              <a:off x="4481613" y="-929308"/>
              <a:ext cx="751926" cy="7193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La meilleure note </a:t>
              </a:r>
              <a:r>
                <a:rPr lang="fr-FR" sz="3200" kern="1200" noProof="0" dirty="0">
                  <a:solidFill>
                    <a:srgbClr val="FF6600"/>
                  </a:solidFill>
                </a:rPr>
                <a:t>entre</a:t>
              </a:r>
              <a:r>
                <a:rPr lang="fr-FR" sz="3200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10" name="Flèche : courbe vers la gauche 9">
            <a:extLst>
              <a:ext uri="{FF2B5EF4-FFF2-40B4-BE49-F238E27FC236}">
                <a16:creationId xmlns:a16="http://schemas.microsoft.com/office/drawing/2014/main" id="{113D07D0-5924-4F0F-B595-34767C38BF88}"/>
              </a:ext>
            </a:extLst>
          </p:cNvPr>
          <p:cNvSpPr/>
          <p:nvPr/>
        </p:nvSpPr>
        <p:spPr>
          <a:xfrm rot="4194317">
            <a:off x="8886260" y="5554898"/>
            <a:ext cx="604008" cy="1472238"/>
          </a:xfrm>
          <a:prstGeom prst="curvedLeftArrow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21496" y="1855442"/>
            <a:ext cx="8892208" cy="1317467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1</a:t>
            </a:r>
            <a:r>
              <a:rPr lang="fr-FR" sz="280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er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: calcul du </a:t>
            </a:r>
            <a:r>
              <a:rPr lang="fr-FR" sz="2800" dirty="0">
                <a:solidFill>
                  <a:srgbClr val="FF6600"/>
                </a:solidFill>
                <a:ea typeface="Please write me a song" panose="02000603000000000000" pitchFamily="2" charset="0"/>
              </a:rPr>
              <a:t>volet</a:t>
            </a:r>
            <a:r>
              <a:rPr lang="fr-FR" sz="2800" dirty="0">
                <a:ea typeface="Please write me a song" panose="02000603000000000000" pitchFamily="2" charset="0"/>
              </a:rPr>
              <a:t>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(étape 1+2+3+épreuve s’il y a lieu)</a:t>
            </a:r>
          </a:p>
          <a:p>
            <a:pPr marL="0" indent="0" rtl="0">
              <a:buNone/>
            </a:pP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2</a:t>
            </a:r>
            <a:r>
              <a:rPr lang="fr-FR" sz="2800" baseline="300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e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 : calcul de la </a:t>
            </a:r>
            <a:r>
              <a:rPr lang="fr-FR" sz="2800" dirty="0">
                <a:solidFill>
                  <a:srgbClr val="FF6600"/>
                </a:solidFill>
                <a:ea typeface="Please write me a song" panose="02000603000000000000" pitchFamily="2" charset="0"/>
              </a:rPr>
              <a:t>note globale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ea typeface="Please write me a song" panose="02000603000000000000" pitchFamily="2" charset="0"/>
              </a:rPr>
              <a:t>(volets)</a:t>
            </a:r>
          </a:p>
          <a:p>
            <a:pPr marL="0" indent="0" rtl="0">
              <a:buNone/>
            </a:pPr>
            <a:endParaRPr lang="fr-FR" sz="28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0" indent="0" rtl="0">
              <a:buNone/>
            </a:pPr>
            <a:endParaRPr lang="fr-FR" sz="28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6" name="Titre 1">
            <a:extLst>
              <a:ext uri="{FF2B5EF4-FFF2-40B4-BE49-F238E27FC236}">
                <a16:creationId xmlns:a16="http://schemas.microsoft.com/office/drawing/2014/main" id="{0F30ADEC-DE83-4391-BD16-D3651377758F}"/>
              </a:ext>
            </a:extLst>
          </p:cNvPr>
          <p:cNvSpPr txBox="1">
            <a:spLocks/>
          </p:cNvSpPr>
          <p:nvPr/>
        </p:nvSpPr>
        <p:spPr>
          <a:xfrm>
            <a:off x="1257300" y="2286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La note globale (matière à volet)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D24B63A-2209-4C62-82D6-F7512EF2C4D7}"/>
              </a:ext>
            </a:extLst>
          </p:cNvPr>
          <p:cNvGrpSpPr/>
          <p:nvPr/>
        </p:nvGrpSpPr>
        <p:grpSpPr>
          <a:xfrm>
            <a:off x="700709" y="1373758"/>
            <a:ext cx="2040485" cy="1992213"/>
            <a:chOff x="4390532" y="-1078291"/>
            <a:chExt cx="937940" cy="933327"/>
          </a:xfrm>
          <a:solidFill>
            <a:schemeClr val="accent3"/>
          </a:solidFill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87A930F-8386-4651-BF21-3C9270F267E5}"/>
                </a:ext>
              </a:extLst>
            </p:cNvPr>
            <p:cNvSpPr/>
            <p:nvPr/>
          </p:nvSpPr>
          <p:spPr>
            <a:xfrm>
              <a:off x="4390532" y="-1078291"/>
              <a:ext cx="937940" cy="933327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>
              <a:extLst>
                <a:ext uri="{FF2B5EF4-FFF2-40B4-BE49-F238E27FC236}">
                  <a16:creationId xmlns:a16="http://schemas.microsoft.com/office/drawing/2014/main" id="{91F7F318-4083-4D8F-A345-F5D3717F02F2}"/>
                </a:ext>
              </a:extLst>
            </p:cNvPr>
            <p:cNvSpPr txBox="1"/>
            <p:nvPr/>
          </p:nvSpPr>
          <p:spPr>
            <a:xfrm>
              <a:off x="4467483" y="-895475"/>
              <a:ext cx="784037" cy="5676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Le </a:t>
              </a:r>
              <a:r>
                <a:rPr lang="fr-FR" sz="2800" dirty="0">
                  <a:solidFill>
                    <a:srgbClr val="FF6600"/>
                  </a:solidFill>
                </a:rPr>
                <a:t>calcul</a:t>
              </a:r>
              <a:r>
                <a:rPr lang="fr-FR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 de la note globale</a:t>
              </a:r>
              <a:endParaRPr lang="fr-FR" sz="2800" kern="1200" noProof="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391B3AD4-E364-4F66-B432-2083444E0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78124"/>
              </p:ext>
            </p:extLst>
          </p:nvPr>
        </p:nvGraphicFramePr>
        <p:xfrm>
          <a:off x="1613911" y="3518641"/>
          <a:ext cx="8646248" cy="3126605"/>
        </p:xfrm>
        <a:graphic>
          <a:graphicData uri="http://schemas.openxmlformats.org/drawingml/2006/table">
            <a:tbl>
              <a:tblPr firstRow="1" firstCol="1" bandRow="1"/>
              <a:tblGrid>
                <a:gridCol w="1340869">
                  <a:extLst>
                    <a:ext uri="{9D8B030D-6E8A-4147-A177-3AD203B41FA5}">
                      <a16:colId xmlns:a16="http://schemas.microsoft.com/office/drawing/2014/main" val="876254777"/>
                    </a:ext>
                  </a:extLst>
                </a:gridCol>
                <a:gridCol w="782438">
                  <a:extLst>
                    <a:ext uri="{9D8B030D-6E8A-4147-A177-3AD203B41FA5}">
                      <a16:colId xmlns:a16="http://schemas.microsoft.com/office/drawing/2014/main" val="3497219390"/>
                    </a:ext>
                  </a:extLst>
                </a:gridCol>
                <a:gridCol w="782438">
                  <a:extLst>
                    <a:ext uri="{9D8B030D-6E8A-4147-A177-3AD203B41FA5}">
                      <a16:colId xmlns:a16="http://schemas.microsoft.com/office/drawing/2014/main" val="3584095440"/>
                    </a:ext>
                  </a:extLst>
                </a:gridCol>
                <a:gridCol w="895622">
                  <a:extLst>
                    <a:ext uri="{9D8B030D-6E8A-4147-A177-3AD203B41FA5}">
                      <a16:colId xmlns:a16="http://schemas.microsoft.com/office/drawing/2014/main" val="3462308168"/>
                    </a:ext>
                  </a:extLst>
                </a:gridCol>
                <a:gridCol w="1117263">
                  <a:extLst>
                    <a:ext uri="{9D8B030D-6E8A-4147-A177-3AD203B41FA5}">
                      <a16:colId xmlns:a16="http://schemas.microsoft.com/office/drawing/2014/main" val="787852544"/>
                    </a:ext>
                  </a:extLst>
                </a:gridCol>
                <a:gridCol w="1118837">
                  <a:extLst>
                    <a:ext uri="{9D8B030D-6E8A-4147-A177-3AD203B41FA5}">
                      <a16:colId xmlns:a16="http://schemas.microsoft.com/office/drawing/2014/main" val="2565888312"/>
                    </a:ext>
                  </a:extLst>
                </a:gridCol>
                <a:gridCol w="1248193">
                  <a:extLst>
                    <a:ext uri="{9D8B030D-6E8A-4147-A177-3AD203B41FA5}">
                      <a16:colId xmlns:a16="http://schemas.microsoft.com/office/drawing/2014/main" val="1344474013"/>
                    </a:ext>
                  </a:extLst>
                </a:gridCol>
                <a:gridCol w="1360588">
                  <a:extLst>
                    <a:ext uri="{9D8B030D-6E8A-4147-A177-3AD203B41FA5}">
                      <a16:colId xmlns:a16="http://schemas.microsoft.com/office/drawing/2014/main" val="1289647854"/>
                    </a:ext>
                  </a:extLst>
                </a:gridCol>
              </a:tblGrid>
              <a:tr h="732627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Mathématique 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CA" sz="2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Secondaire 4</a:t>
                      </a:r>
                      <a:endParaRPr lang="fr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47062"/>
                  </a:ext>
                </a:extLst>
              </a:tr>
              <a:tr h="972549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Étape 1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20%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Étape 2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20%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Étape 3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60%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Résultat de l’année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Résultat de l’année sur 50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Résultat de l’épreuve sur 50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Résultat</a:t>
                      </a:r>
                      <a:endParaRPr lang="fr-CA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final</a:t>
                      </a:r>
                      <a:endParaRPr lang="fr-CA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653714"/>
                  </a:ext>
                </a:extLst>
              </a:tr>
              <a:tr h="53643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Résoudre (30%)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936387"/>
                  </a:ext>
                </a:extLst>
              </a:tr>
              <a:tr h="5666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Raisonner (70%)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157673"/>
                  </a:ext>
                </a:extLst>
              </a:tr>
              <a:tr h="318294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291204"/>
                  </a:ext>
                </a:extLst>
              </a:tr>
            </a:tbl>
          </a:graphicData>
        </a:graphic>
      </p:graphicFrame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9EDED0E3-8FDD-4C0D-AA8B-5400AEEE11A4}"/>
              </a:ext>
            </a:extLst>
          </p:cNvPr>
          <p:cNvSpPr/>
          <p:nvPr/>
        </p:nvSpPr>
        <p:spPr>
          <a:xfrm>
            <a:off x="3856804" y="4092857"/>
            <a:ext cx="5400600" cy="360040"/>
          </a:xfrm>
          <a:prstGeom prst="rightArrow">
            <a:avLst/>
          </a:prstGeom>
          <a:solidFill>
            <a:srgbClr val="FF66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E1BAAAD9-93C7-49EF-9D07-CA785D3C19B1}"/>
              </a:ext>
            </a:extLst>
          </p:cNvPr>
          <p:cNvSpPr/>
          <p:nvPr/>
        </p:nvSpPr>
        <p:spPr>
          <a:xfrm>
            <a:off x="10062131" y="5365988"/>
            <a:ext cx="406180" cy="1219736"/>
          </a:xfrm>
          <a:prstGeom prst="downArrow">
            <a:avLst/>
          </a:prstGeom>
          <a:solidFill>
            <a:srgbClr val="FF66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71A8028-7F3C-4FFA-AE61-DA83F0B66FC7}"/>
              </a:ext>
            </a:extLst>
          </p:cNvPr>
          <p:cNvGrpSpPr/>
          <p:nvPr/>
        </p:nvGrpSpPr>
        <p:grpSpPr>
          <a:xfrm>
            <a:off x="3409776" y="3769097"/>
            <a:ext cx="658457" cy="646723"/>
            <a:chOff x="4332630" y="-1078291"/>
            <a:chExt cx="1017318" cy="1017318"/>
          </a:xfrm>
          <a:solidFill>
            <a:schemeClr val="accent3"/>
          </a:solidFill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BC4A2EE7-A911-4F41-9CD6-A2C7DF7076CF}"/>
                </a:ext>
              </a:extLst>
            </p:cNvPr>
            <p:cNvSpPr/>
            <p:nvPr/>
          </p:nvSpPr>
          <p:spPr>
            <a:xfrm>
              <a:off x="4332630" y="-1078291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lipse 4">
              <a:extLst>
                <a:ext uri="{FF2B5EF4-FFF2-40B4-BE49-F238E27FC236}">
                  <a16:creationId xmlns:a16="http://schemas.microsoft.com/office/drawing/2014/main" id="{3789E204-15FA-4337-932C-5D19BEE7F24B}"/>
                </a:ext>
              </a:extLst>
            </p:cNvPr>
            <p:cNvSpPr txBox="1"/>
            <p:nvPr/>
          </p:nvSpPr>
          <p:spPr>
            <a:xfrm>
              <a:off x="4481613" y="-929308"/>
              <a:ext cx="719352" cy="7193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dirty="0">
                  <a:solidFill>
                    <a:srgbClr val="FF6600"/>
                  </a:solidFill>
                </a:rPr>
                <a:t>1</a:t>
              </a:r>
              <a:endParaRPr lang="fr-FR" sz="2800" kern="1200" noProof="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8D73E7E-2EDC-45B6-95E9-677221F14651}"/>
              </a:ext>
            </a:extLst>
          </p:cNvPr>
          <p:cNvGrpSpPr/>
          <p:nvPr/>
        </p:nvGrpSpPr>
        <p:grpSpPr>
          <a:xfrm>
            <a:off x="10139082" y="4831866"/>
            <a:ext cx="658457" cy="646723"/>
            <a:chOff x="4332630" y="-1078291"/>
            <a:chExt cx="1017318" cy="1017318"/>
          </a:xfrm>
          <a:solidFill>
            <a:schemeClr val="accent3"/>
          </a:solidFill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2F3BFAF1-713D-4638-826D-E687628FFD04}"/>
                </a:ext>
              </a:extLst>
            </p:cNvPr>
            <p:cNvSpPr/>
            <p:nvPr/>
          </p:nvSpPr>
          <p:spPr>
            <a:xfrm>
              <a:off x="4332630" y="-1078291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lipse 4">
              <a:extLst>
                <a:ext uri="{FF2B5EF4-FFF2-40B4-BE49-F238E27FC236}">
                  <a16:creationId xmlns:a16="http://schemas.microsoft.com/office/drawing/2014/main" id="{FDD16BCE-D963-421D-9FC3-C5B71154CEBC}"/>
                </a:ext>
              </a:extLst>
            </p:cNvPr>
            <p:cNvSpPr txBox="1"/>
            <p:nvPr/>
          </p:nvSpPr>
          <p:spPr>
            <a:xfrm>
              <a:off x="4481613" y="-929308"/>
              <a:ext cx="719352" cy="7193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noProof="0" dirty="0">
                  <a:solidFill>
                    <a:srgbClr val="FF66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5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 1">
            <a:extLst>
              <a:ext uri="{FF2B5EF4-FFF2-40B4-BE49-F238E27FC236}">
                <a16:creationId xmlns:a16="http://schemas.microsoft.com/office/drawing/2014/main" id="{F40C1326-9A02-4CF2-B3DB-945EA88AC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900" y="245013"/>
            <a:ext cx="9980613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accent2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cas d’échec…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56D8CC1-3497-4697-84CE-FBB359F2B264}"/>
              </a:ext>
            </a:extLst>
          </p:cNvPr>
          <p:cNvGrpSpPr/>
          <p:nvPr/>
        </p:nvGrpSpPr>
        <p:grpSpPr>
          <a:xfrm>
            <a:off x="1578216" y="2012156"/>
            <a:ext cx="3972839" cy="4052513"/>
            <a:chOff x="4332630" y="-1078291"/>
            <a:chExt cx="1017318" cy="1017318"/>
          </a:xfrm>
          <a:solidFill>
            <a:schemeClr val="accent3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4416997-B64E-4B73-8634-7DE669A04BE8}"/>
                </a:ext>
              </a:extLst>
            </p:cNvPr>
            <p:cNvSpPr/>
            <p:nvPr/>
          </p:nvSpPr>
          <p:spPr>
            <a:xfrm>
              <a:off x="4332630" y="-1078291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>
              <a:extLst>
                <a:ext uri="{FF2B5EF4-FFF2-40B4-BE49-F238E27FC236}">
                  <a16:creationId xmlns:a16="http://schemas.microsoft.com/office/drawing/2014/main" id="{A5FF8311-9712-43DE-8784-BCD24411320A}"/>
                </a:ext>
              </a:extLst>
            </p:cNvPr>
            <p:cNvSpPr txBox="1"/>
            <p:nvPr/>
          </p:nvSpPr>
          <p:spPr>
            <a:xfrm>
              <a:off x="4481613" y="-929308"/>
              <a:ext cx="719352" cy="7193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000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Examen de reprise (</a:t>
              </a:r>
              <a:r>
                <a:rPr lang="fr-FR" sz="4000" kern="1200" noProof="0" dirty="0">
                  <a:solidFill>
                    <a:srgbClr val="FF6600"/>
                  </a:solidFill>
                </a:rPr>
                <a:t>été</a:t>
              </a:r>
              <a:r>
                <a:rPr lang="fr-FR" sz="4000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DABCFEC-FB74-4329-8812-72BA622628C6}"/>
              </a:ext>
            </a:extLst>
          </p:cNvPr>
          <p:cNvGrpSpPr/>
          <p:nvPr/>
        </p:nvGrpSpPr>
        <p:grpSpPr>
          <a:xfrm>
            <a:off x="6471429" y="2012156"/>
            <a:ext cx="3972839" cy="4052513"/>
            <a:chOff x="4332630" y="-1078291"/>
            <a:chExt cx="1017318" cy="1017318"/>
          </a:xfrm>
          <a:solidFill>
            <a:schemeClr val="accent3"/>
          </a:solidFill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0F310C9-8AC8-4DEA-8B5E-711E9D09982E}"/>
                </a:ext>
              </a:extLst>
            </p:cNvPr>
            <p:cNvSpPr/>
            <p:nvPr/>
          </p:nvSpPr>
          <p:spPr>
            <a:xfrm>
              <a:off x="4332630" y="-1078291"/>
              <a:ext cx="1017318" cy="1017318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>
              <a:extLst>
                <a:ext uri="{FF2B5EF4-FFF2-40B4-BE49-F238E27FC236}">
                  <a16:creationId xmlns:a16="http://schemas.microsoft.com/office/drawing/2014/main" id="{D690EFBE-48D1-41F7-B758-02B8C3481B8E}"/>
                </a:ext>
              </a:extLst>
            </p:cNvPr>
            <p:cNvSpPr txBox="1"/>
            <p:nvPr/>
          </p:nvSpPr>
          <p:spPr>
            <a:xfrm>
              <a:off x="4459909" y="-897525"/>
              <a:ext cx="762760" cy="7193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000" kern="1200" noProof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Reprise de la matière échouée l’</a:t>
              </a:r>
              <a:r>
                <a:rPr lang="fr-FR" sz="4000" kern="1200" noProof="0" dirty="0">
                  <a:solidFill>
                    <a:srgbClr val="FF6600"/>
                  </a:solidFill>
                </a:rPr>
                <a:t>année suivante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térature académique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1_TF03431380_TF03431380.potx" id="{3EB80C2F-3DBD-42BA-8FFE-45D13301C271}" vid="{18AA12EE-0616-4C76-8CBB-BEAD487DA71A}"/>
    </a:ext>
  </a:extLst>
</a:theme>
</file>

<file path=ppt/theme/theme2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académique avec rayures et ruban (grand écran)</Template>
  <TotalTime>0</TotalTime>
  <Words>1082</Words>
  <Application>Microsoft Office PowerPoint</Application>
  <PresentationFormat>Grand écran</PresentationFormat>
  <Paragraphs>203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Littérature académique 16:9</vt:lpstr>
      <vt:lpstr>Les épreuves du MEES, les cours d’été et  le relevé des apprentissages</vt:lpstr>
      <vt:lpstr>Les épreuves du MEES</vt:lpstr>
      <vt:lpstr>Les épreuves uniques du MEES</vt:lpstr>
      <vt:lpstr>L’épreuve obligatoire de la CSVDC</vt:lpstr>
      <vt:lpstr>L’examen</vt:lpstr>
      <vt:lpstr>Présentation PowerPoint</vt:lpstr>
      <vt:lpstr>Présentation PowerPoint</vt:lpstr>
      <vt:lpstr>Présentation PowerPoint</vt:lpstr>
      <vt:lpstr>En cas d’échec…</vt:lpstr>
      <vt:lpstr>Les cours d’été et  le relevé des apprentissages</vt:lpstr>
      <vt:lpstr>Examen de reprise (été)</vt:lpstr>
      <vt:lpstr>Reprise de la matière échouée l’année suivante</vt:lpstr>
      <vt:lpstr>Conditions d’obtention du D.E.S.</vt:lpstr>
      <vt:lpstr>Le relevé des apprentissages…</vt:lpstr>
      <vt:lpstr>Présentation PowerPoint</vt:lpstr>
      <vt:lpstr>Mentions pouvant apparaître au relevé</vt:lpstr>
      <vt:lpstr>Les cours d’été : matières sans épreuves</vt:lpstr>
      <vt:lpstr>Besoin d’aide pendant l’été?</vt:lpstr>
      <vt:lpstr>« Rappelez-vous que le chemin du succès est toujours en construction. 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épreuves du MEES, les cours d’été et  le relevé des apprentissages</dc:title>
  <dc:creator/>
  <cp:lastModifiedBy/>
  <cp:revision>2</cp:revision>
  <dcterms:created xsi:type="dcterms:W3CDTF">2020-03-10T15:08:57Z</dcterms:created>
  <dcterms:modified xsi:type="dcterms:W3CDTF">2020-09-05T14:10:01Z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